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2"/>
  </p:handoutMasterIdLst>
  <p:sldIdLst>
    <p:sldId id="256" r:id="rId3"/>
    <p:sldId id="274" r:id="rId4"/>
    <p:sldId id="273" r:id="rId5"/>
    <p:sldId id="275" r:id="rId6"/>
    <p:sldId id="277" r:id="rId7"/>
    <p:sldId id="276" r:id="rId8"/>
    <p:sldId id="28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8" r:id="rId19"/>
    <p:sldId id="290" r:id="rId20"/>
    <p:sldId id="289" r:id="rId21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>
        <p:scale>
          <a:sx n="116" d="100"/>
          <a:sy n="116" d="100"/>
        </p:scale>
        <p:origin x="-120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77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2937" cy="35046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2"/>
            <a:ext cx="4022937" cy="35046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237A60F1-0884-45C3-8E09-BBC69228887D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9"/>
            <a:ext cx="4022937" cy="35046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C1E4B470-FFED-47FD-8F72-AACAEF38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6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9CBB-79C9-4179-A867-A49AD73E6BF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F467-DA02-410F-9893-346893E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E5D-FCF2-411D-B456-D6CF2401946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2" y="373604"/>
            <a:ext cx="1145637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Mason Voluntary Stewardship Program</a:t>
            </a:r>
          </a:p>
          <a:p>
            <a:pPr>
              <a:spcBef>
                <a:spcPts val="3600"/>
              </a:spcBef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Where critical areas &amp; </a:t>
            </a:r>
          </a:p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agriculture meet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241" y="4731507"/>
            <a:ext cx="602825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Work Group Meeting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February 28, 2017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29" y="174610"/>
            <a:ext cx="11878236" cy="657581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58" y="2717428"/>
            <a:ext cx="4358193" cy="3260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479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43" y="277549"/>
            <a:ext cx="3254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 in Mason County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3" y="1316106"/>
            <a:ext cx="4634048" cy="4581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777" y="0"/>
            <a:ext cx="65472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8236" y="1030988"/>
            <a:ext cx="310718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 on Ag Lands</a:t>
            </a:r>
          </a:p>
        </p:txBody>
      </p:sp>
    </p:spTree>
    <p:extLst>
      <p:ext uri="{BB962C8B-B14F-4D97-AF65-F5344CB8AC3E}">
        <p14:creationId xmlns:p14="http://schemas.microsoft.com/office/powerpoint/2010/main" val="349933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38" y="488271"/>
            <a:ext cx="102359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 on Agricultural Lands in Mason County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Acres of ag lands affected by wetlands: ± 10,266 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Number of ag parcels with wetlands: ± 521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Percent of all ag lands with wetlands: ±76%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10" y="3593052"/>
            <a:ext cx="3465189" cy="2598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2" y="3593052"/>
            <a:ext cx="5276665" cy="29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14" y="1233995"/>
            <a:ext cx="10653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thoughts or concerns can you share about wetlands on agricultural land?</a:t>
            </a:r>
          </a:p>
        </p:txBody>
      </p:sp>
    </p:spTree>
    <p:extLst>
      <p:ext uri="{BB962C8B-B14F-4D97-AF65-F5344CB8AC3E}">
        <p14:creationId xmlns:p14="http://schemas.microsoft.com/office/powerpoint/2010/main" val="353164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4" y="561534"/>
            <a:ext cx="1163267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Critical Area Talk: Functions and Values</a:t>
            </a:r>
          </a:p>
          <a:p>
            <a:pPr marL="461963" indent="-461963">
              <a:spcBef>
                <a:spcPts val="2400"/>
              </a:spcBef>
              <a:buFont typeface="Wingdings 3" panose="05040102010807070707" pitchFamily="18" charset="2"/>
              <a:buChar char="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 – the “role” or “job” a critical area performs in the environment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Example – wetlands collect &amp; store water</a:t>
            </a:r>
          </a:p>
          <a:p>
            <a:pPr marL="461963" indent="-461963">
              <a:spcBef>
                <a:spcPts val="1800"/>
              </a:spcBef>
              <a:buFont typeface="Wingdings 3" panose="05040102010807070707" pitchFamily="18" charset="2"/>
              <a:buChar char="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Values – the “benefits” a critical area performs for the environment, public, and your farm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Example – replenish aquifers &amp; streams during the dry season</a:t>
            </a:r>
          </a:p>
        </p:txBody>
      </p:sp>
    </p:spTree>
    <p:extLst>
      <p:ext uri="{BB962C8B-B14F-4D97-AF65-F5344CB8AC3E}">
        <p14:creationId xmlns:p14="http://schemas.microsoft.com/office/powerpoint/2010/main" val="393021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7" y="514905"/>
            <a:ext cx="116297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 functions can contribute to agricultural viability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Surface water storage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Prevents flooding by storing floodwaters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Filters nutrients, pesticides, bacteria from entering streams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Reduces erosion by slowing runoff 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Subsurface water storage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Replenish water levels in aquifers &amp; streams, especially during dry season when irrigation is important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Retains moisture in surrounding soils</a:t>
            </a:r>
          </a:p>
        </p:txBody>
      </p:sp>
    </p:spTree>
    <p:extLst>
      <p:ext uri="{BB962C8B-B14F-4D97-AF65-F5344CB8AC3E}">
        <p14:creationId xmlns:p14="http://schemas.microsoft.com/office/powerpoint/2010/main" val="273745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2" y="248575"/>
            <a:ext cx="116297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 functions can contribute to agricultural viability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Nutrient cycling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Aids in decomposing organic matter 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Shoreline stabilization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Dissipates stream energy during high flows 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Fish &amp; wildlife habitat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Provides harvestable plant &amp; animal species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Provides natural pest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1973" y="5459767"/>
            <a:ext cx="96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 all wetlands perform all functions nor do they perform all functions equally well.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7476" y="5459767"/>
            <a:ext cx="47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64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1" y="236923"/>
            <a:ext cx="1172740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can we enhance the function of wetlands on agricultural lands?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Best Management Practices (BMPs)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Methods for agriculture to protect the environment and increase productivity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and around a wetland, use of technology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lands v. land retirement BMPs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BMPs voluntarily adopted after careful thought</a:t>
            </a: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Outreach is critical</a:t>
            </a:r>
          </a:p>
        </p:txBody>
      </p:sp>
    </p:spTree>
    <p:extLst>
      <p:ext uri="{BB962C8B-B14F-4D97-AF65-F5344CB8AC3E}">
        <p14:creationId xmlns:p14="http://schemas.microsoft.com/office/powerpoint/2010/main" val="424698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55" y="295830"/>
            <a:ext cx="1172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BMPs most commonly associated with wetlands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57177"/>
            <a:ext cx="9860801" cy="55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55" y="295830"/>
            <a:ext cx="1172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Other approaches associated with wetlands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926" y="1278384"/>
            <a:ext cx="109017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Removing marginal lands out of production &amp; into conservation programs that provides annual rental payments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Agricultural Conservation Easement Program / Wetland Reserve Easement (ACEP)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Conservation Reserve Program (CRP)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Environmental Quality Incentives Program (EQIP)</a:t>
            </a:r>
          </a:p>
          <a:p>
            <a:pPr marL="342900" indent="-3429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Mitigation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396" y="5086905"/>
            <a:ext cx="961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Land retirement approaches can impact the long-term viability of agriculture in county.  If used, it will be important to off-set this impact through increased productivity.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7880" y="5225404"/>
            <a:ext cx="47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225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092" y="719091"/>
            <a:ext cx="106532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C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Are there BMPs or approaches we should avoid?</a:t>
            </a:r>
          </a:p>
          <a:p>
            <a:endParaRPr lang="en-US" sz="4000" dirty="0">
              <a:solidFill>
                <a:srgbClr val="CC33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4000" dirty="0">
                <a:solidFill>
                  <a:srgbClr val="CC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Are there conservation practices we should encourage that are not listed?</a:t>
            </a:r>
          </a:p>
        </p:txBody>
      </p:sp>
    </p:spTree>
    <p:extLst>
      <p:ext uri="{BB962C8B-B14F-4D97-AF65-F5344CB8AC3E}">
        <p14:creationId xmlns:p14="http://schemas.microsoft.com/office/powerpoint/2010/main" val="119640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669" y="371900"/>
            <a:ext cx="1062400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Purpose Reminder</a:t>
            </a:r>
          </a:p>
          <a:p>
            <a:pPr marL="461963" indent="-461963">
              <a:spcBef>
                <a:spcPts val="1800"/>
              </a:spcBef>
              <a:buFont typeface="Wingdings 3" panose="05040102010807070707" pitchFamily="18" charset="2"/>
              <a:buChar char=""/>
            </a:pP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461963" indent="-461963">
              <a:spcBef>
                <a:spcPts val="1800"/>
              </a:spcBef>
              <a:buFont typeface="Wingdings 3" panose="05040102010807070707" pitchFamily="18" charset="2"/>
              <a:buChar char="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Ensure the </a:t>
            </a: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viability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of agriculture and reduce the conversion of farmland to other uses</a:t>
            </a:r>
          </a:p>
          <a:p>
            <a:pPr marL="461963" indent="-461963">
              <a:spcBef>
                <a:spcPts val="1800"/>
              </a:spcBef>
              <a:buFont typeface="Wingdings 3" panose="05040102010807070707" pitchFamily="18" charset="2"/>
              <a:buChar char=""/>
            </a:pP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Protect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baseline conditions for critical areas measured on a watershed scale as of </a:t>
            </a: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July 2011</a:t>
            </a:r>
          </a:p>
          <a:p>
            <a:pPr marL="461963" indent="-461963">
              <a:spcBef>
                <a:spcPts val="3600"/>
              </a:spcBef>
              <a:buFont typeface="Wingdings 3" panose="05040102010807070707" pitchFamily="18" charset="2"/>
              <a:buChar char=""/>
            </a:pP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Enhance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critical areas measured on a watershed scale </a:t>
            </a: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through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voluntary 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07094" y="1177258"/>
            <a:ext cx="4785155" cy="461665"/>
            <a:chOff x="2663210" y="5278742"/>
            <a:chExt cx="4785155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663210" y="5278742"/>
              <a:ext cx="4785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Agriculture          Critical Areas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6" name="Arrow: Left-Right 5"/>
            <p:cNvSpPr/>
            <p:nvPr/>
          </p:nvSpPr>
          <p:spPr>
            <a:xfrm>
              <a:off x="4545322" y="5385286"/>
              <a:ext cx="656947" cy="248575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5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6" y="391179"/>
            <a:ext cx="9580820" cy="6197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175" y="604243"/>
            <a:ext cx="391027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Agriculture in </a:t>
            </a:r>
          </a:p>
          <a:p>
            <a:r>
              <a:rPr lang="en-US" sz="3200" dirty="0">
                <a:solidFill>
                  <a:schemeClr val="accent5"/>
                </a:solidFill>
                <a:latin typeface="Arial Black" panose="020B0A04020102020204" pitchFamily="34" charset="0"/>
              </a:rPr>
              <a:t>Mason County</a:t>
            </a:r>
          </a:p>
        </p:txBody>
      </p:sp>
    </p:spTree>
    <p:extLst>
      <p:ext uri="{BB962C8B-B14F-4D97-AF65-F5344CB8AC3E}">
        <p14:creationId xmlns:p14="http://schemas.microsoft.com/office/powerpoint/2010/main" val="86156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755" y="467266"/>
            <a:ext cx="106240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GMA Critical Areas in Mason County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Frequently Flooded Areas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Geologically Hazardous Areas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Aquifer Recharge Areas for Potable Water Supply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Fish and Wildlife Habitat Conservation Areas</a:t>
            </a:r>
          </a:p>
        </p:txBody>
      </p:sp>
      <p:sp>
        <p:nvSpPr>
          <p:cNvPr id="2" name="Arrow: Bent 1"/>
          <p:cNvSpPr/>
          <p:nvPr/>
        </p:nvSpPr>
        <p:spPr>
          <a:xfrm flipV="1">
            <a:off x="991004" y="4910219"/>
            <a:ext cx="807868" cy="1091954"/>
          </a:xfrm>
          <a:prstGeom prst="bentArrow">
            <a:avLst>
              <a:gd name="adj1" fmla="val 25000"/>
              <a:gd name="adj2" fmla="val 25394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094" y="5184833"/>
            <a:ext cx="977431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Many critical areas make the best farmland!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Our focus is where farmland and critical areas meet</a:t>
            </a:r>
          </a:p>
        </p:txBody>
      </p:sp>
    </p:spTree>
    <p:extLst>
      <p:ext uri="{BB962C8B-B14F-4D97-AF65-F5344CB8AC3E}">
        <p14:creationId xmlns:p14="http://schemas.microsoft.com/office/powerpoint/2010/main" val="1367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1572171"/>
            <a:ext cx="11244332" cy="3862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718" y="584462"/>
            <a:ext cx="1021032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 Plan Conceptual 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the Work Plan will approach intersection of ag lands with critical areas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43" y="277549"/>
            <a:ext cx="1143471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a wetland under GMA?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…Areas that are inundated or saturated by surface water or groundwater at a frequency and duration sufficient to support, and that under normal circumstances do support, a prevalence of vegetation typically adapted for life in saturated soil conditions.  Wetlands generally include swamps, marshes, bogs, and similar areas.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12" y="4495800"/>
            <a:ext cx="2430957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43" y="277549"/>
            <a:ext cx="114347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a wetland under GMA?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 </a:t>
            </a: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 not include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those artificial wetlands intentionally created from </a:t>
            </a:r>
            <a:r>
              <a:rPr lang="en-US" sz="28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nonwetland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sites, including, but not limited to, irrigation and drainage ditches, grass-lined swales, canals, detention facilities, wastewater treatment facilities, farm ponds, and landscape amenities, or those wetlands created after July 1, 1990, that were unintentionally created as a result of the construction of a road, street, or highway.  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Wetlands </a:t>
            </a:r>
            <a:r>
              <a:rPr lang="en-U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may include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those artificial wetlands intentionally created from </a:t>
            </a:r>
            <a:r>
              <a:rPr lang="en-US" sz="28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nonwetland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areas created to mitigate conversion of wetlands.</a:t>
            </a:r>
          </a:p>
        </p:txBody>
      </p:sp>
    </p:spTree>
    <p:extLst>
      <p:ext uri="{BB962C8B-B14F-4D97-AF65-F5344CB8AC3E}">
        <p14:creationId xmlns:p14="http://schemas.microsoft.com/office/powerpoint/2010/main" val="380774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55" y="289712"/>
            <a:ext cx="106240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simpler terms…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Predominance of hydric soils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Inundated or saturated at frequency &amp; duration sufficient to support plant life adapted to this condition</a:t>
            </a:r>
          </a:p>
        </p:txBody>
      </p:sp>
    </p:spTree>
    <p:extLst>
      <p:ext uri="{BB962C8B-B14F-4D97-AF65-F5344CB8AC3E}">
        <p14:creationId xmlns:p14="http://schemas.microsoft.com/office/powerpoint/2010/main" val="246630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611" y="278050"/>
            <a:ext cx="1062400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 don’t forget federal jurisdiction!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US Army Corps of Engineers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US Environmental Protection Agency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NRCS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160" y="3192896"/>
            <a:ext cx="99489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212121"/>
                </a:solidFill>
                <a:latin typeface="Source Sans Pro"/>
              </a:rPr>
              <a:t>"Wetlands are areas that are inundated or saturated by surface or ground water at a frequency and duration sufficient to support, and that under normal circumstances do support, a prevalence of vegetation typically adapted for life in saturated soil conditions. Wetlands generally include swamps, marshes, bogs, and similar areas."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212121"/>
                </a:solidFill>
                <a:latin typeface="Source Sans Pro"/>
              </a:rPr>
              <a:t>Definition of wetlands as used by the U.S. Army Corps of Engineers (Corps) and the U.S. Environmental Protection Agency (EPA) since the 1970s for regulatory purposes.</a:t>
            </a:r>
            <a:r>
              <a:rPr lang="en-US" altLang="en-US" sz="20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763</Words>
  <Application>Microsoft Office PowerPoint</Application>
  <PresentationFormat>Custom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Kliem</dc:creator>
  <cp:lastModifiedBy>Barbara Adkins</cp:lastModifiedBy>
  <cp:revision>65</cp:revision>
  <cp:lastPrinted>2017-01-10T20:04:12Z</cp:lastPrinted>
  <dcterms:created xsi:type="dcterms:W3CDTF">2016-09-30T18:16:14Z</dcterms:created>
  <dcterms:modified xsi:type="dcterms:W3CDTF">2017-02-27T16:28:05Z</dcterms:modified>
</cp:coreProperties>
</file>