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handoutMasterIdLst>
    <p:handoutMasterId r:id="rId28"/>
  </p:handoutMasterIdLst>
  <p:sldIdLst>
    <p:sldId id="277" r:id="rId2"/>
    <p:sldId id="290" r:id="rId3"/>
    <p:sldId id="313" r:id="rId4"/>
    <p:sldId id="304" r:id="rId5"/>
    <p:sldId id="314" r:id="rId6"/>
    <p:sldId id="315" r:id="rId7"/>
    <p:sldId id="316" r:id="rId8"/>
    <p:sldId id="317" r:id="rId9"/>
    <p:sldId id="318" r:id="rId10"/>
    <p:sldId id="319" r:id="rId11"/>
    <p:sldId id="320" r:id="rId12"/>
    <p:sldId id="321" r:id="rId13"/>
    <p:sldId id="322" r:id="rId14"/>
    <p:sldId id="323" r:id="rId15"/>
    <p:sldId id="335" r:id="rId16"/>
    <p:sldId id="324" r:id="rId17"/>
    <p:sldId id="325" r:id="rId18"/>
    <p:sldId id="326" r:id="rId19"/>
    <p:sldId id="327" r:id="rId20"/>
    <p:sldId id="328" r:id="rId21"/>
    <p:sldId id="329" r:id="rId22"/>
    <p:sldId id="330" r:id="rId23"/>
    <p:sldId id="331" r:id="rId24"/>
    <p:sldId id="332" r:id="rId25"/>
    <p:sldId id="333" r:id="rId26"/>
    <p:sldId id="334" r:id="rId27"/>
  </p:sldIdLst>
  <p:sldSz cx="12192000" cy="6858000"/>
  <p:notesSz cx="9283700" cy="6985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18" d="100"/>
          <a:sy n="118" d="100"/>
        </p:scale>
        <p:origin x="-126" y="-192"/>
      </p:cViewPr>
      <p:guideLst>
        <p:guide orient="horz" pos="2160"/>
        <p:guide pos="3840"/>
      </p:guideLst>
    </p:cSldViewPr>
  </p:slideViewPr>
  <p:notesTextViewPr>
    <p:cViewPr>
      <p:scale>
        <a:sx n="1" d="1"/>
        <a:sy n="1" d="1"/>
      </p:scale>
      <p:origin x="0" y="0"/>
    </p:cViewPr>
  </p:notesTextViewPr>
  <p:sorterViewPr>
    <p:cViewPr>
      <p:scale>
        <a:sx n="150" d="100"/>
        <a:sy n="150" d="100"/>
      </p:scale>
      <p:origin x="0" y="-38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023340" cy="349943"/>
          </a:xfrm>
          <a:prstGeom prst="rect">
            <a:avLst/>
          </a:prstGeom>
        </p:spPr>
        <p:txBody>
          <a:bodyPr vert="horz" lIns="87938" tIns="43969" rIns="87938" bIns="43969" rtlCol="0"/>
          <a:lstStyle>
            <a:lvl1pPr algn="l">
              <a:defRPr sz="1200"/>
            </a:lvl1pPr>
          </a:lstStyle>
          <a:p>
            <a:endParaRPr lang="en-US"/>
          </a:p>
        </p:txBody>
      </p:sp>
      <p:sp>
        <p:nvSpPr>
          <p:cNvPr id="3" name="Date Placeholder 2"/>
          <p:cNvSpPr>
            <a:spLocks noGrp="1"/>
          </p:cNvSpPr>
          <p:nvPr>
            <p:ph type="dt" sz="quarter" idx="1"/>
          </p:nvPr>
        </p:nvSpPr>
        <p:spPr>
          <a:xfrm>
            <a:off x="5258347" y="1"/>
            <a:ext cx="4023340" cy="349943"/>
          </a:xfrm>
          <a:prstGeom prst="rect">
            <a:avLst/>
          </a:prstGeom>
        </p:spPr>
        <p:txBody>
          <a:bodyPr vert="horz" lIns="87938" tIns="43969" rIns="87938" bIns="43969" rtlCol="0"/>
          <a:lstStyle>
            <a:lvl1pPr algn="r">
              <a:defRPr sz="1200"/>
            </a:lvl1pPr>
          </a:lstStyle>
          <a:p>
            <a:fld id="{96665397-E8A1-4FBA-9173-530B027605CB}" type="datetimeFigureOut">
              <a:rPr lang="en-US" smtClean="0"/>
              <a:t>5/22/2017</a:t>
            </a:fld>
            <a:endParaRPr lang="en-US"/>
          </a:p>
        </p:txBody>
      </p:sp>
      <p:sp>
        <p:nvSpPr>
          <p:cNvPr id="4" name="Footer Placeholder 3"/>
          <p:cNvSpPr>
            <a:spLocks noGrp="1"/>
          </p:cNvSpPr>
          <p:nvPr>
            <p:ph type="ftr" sz="quarter" idx="2"/>
          </p:nvPr>
        </p:nvSpPr>
        <p:spPr>
          <a:xfrm>
            <a:off x="1" y="6635058"/>
            <a:ext cx="4023340" cy="349943"/>
          </a:xfrm>
          <a:prstGeom prst="rect">
            <a:avLst/>
          </a:prstGeom>
        </p:spPr>
        <p:txBody>
          <a:bodyPr vert="horz" lIns="87938" tIns="43969" rIns="87938" bIns="43969" rtlCol="0" anchor="b"/>
          <a:lstStyle>
            <a:lvl1pPr algn="l">
              <a:defRPr sz="1200"/>
            </a:lvl1pPr>
          </a:lstStyle>
          <a:p>
            <a:endParaRPr lang="en-US"/>
          </a:p>
        </p:txBody>
      </p:sp>
      <p:sp>
        <p:nvSpPr>
          <p:cNvPr id="5" name="Slide Number Placeholder 4"/>
          <p:cNvSpPr>
            <a:spLocks noGrp="1"/>
          </p:cNvSpPr>
          <p:nvPr>
            <p:ph type="sldNum" sz="quarter" idx="3"/>
          </p:nvPr>
        </p:nvSpPr>
        <p:spPr>
          <a:xfrm>
            <a:off x="5258347" y="6635058"/>
            <a:ext cx="4023340" cy="349943"/>
          </a:xfrm>
          <a:prstGeom prst="rect">
            <a:avLst/>
          </a:prstGeom>
        </p:spPr>
        <p:txBody>
          <a:bodyPr vert="horz" lIns="87938" tIns="43969" rIns="87938" bIns="43969" rtlCol="0" anchor="b"/>
          <a:lstStyle>
            <a:lvl1pPr algn="r">
              <a:defRPr sz="1200"/>
            </a:lvl1pPr>
          </a:lstStyle>
          <a:p>
            <a:fld id="{3621D2ED-5746-40D7-8AD3-A43D25102F62}" type="slidenum">
              <a:rPr lang="en-US" smtClean="0"/>
              <a:t>‹#›</a:t>
            </a:fld>
            <a:endParaRPr lang="en-US"/>
          </a:p>
        </p:txBody>
      </p:sp>
    </p:spTree>
    <p:extLst>
      <p:ext uri="{BB962C8B-B14F-4D97-AF65-F5344CB8AC3E}">
        <p14:creationId xmlns:p14="http://schemas.microsoft.com/office/powerpoint/2010/main" val="358602745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8637E5D-FCF2-411D-B456-D6CF24019468}" type="datetimeFigureOut">
              <a:rPr lang="en-US" smtClean="0"/>
              <a:t>5/22/2017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82EC52-CBF3-43BA-A355-F57A8A04A2E4}" type="slidenum">
              <a:rPr lang="en-US" smtClean="0"/>
              <a:t>‹#›</a:t>
            </a:fld>
            <a:endParaRPr lang="en-US"/>
          </a:p>
        </p:txBody>
      </p:sp>
    </p:spTree>
    <p:extLst>
      <p:ext uri="{BB962C8B-B14F-4D97-AF65-F5344CB8AC3E}">
        <p14:creationId xmlns:p14="http://schemas.microsoft.com/office/powerpoint/2010/main" val="561389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637E5D-FCF2-411D-B456-D6CF24019468}" type="datetimeFigureOut">
              <a:rPr lang="en-US" smtClean="0"/>
              <a:t>5/22/2017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82EC52-CBF3-43BA-A355-F57A8A04A2E4}" type="slidenum">
              <a:rPr lang="en-US" smtClean="0"/>
              <a:t>‹#›</a:t>
            </a:fld>
            <a:endParaRPr lang="en-US"/>
          </a:p>
        </p:txBody>
      </p:sp>
    </p:spTree>
    <p:extLst>
      <p:ext uri="{BB962C8B-B14F-4D97-AF65-F5344CB8AC3E}">
        <p14:creationId xmlns:p14="http://schemas.microsoft.com/office/powerpoint/2010/main" val="4254318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637E5D-FCF2-411D-B456-D6CF24019468}" type="datetimeFigureOut">
              <a:rPr lang="en-US" smtClean="0"/>
              <a:t>5/22/2017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82EC52-CBF3-43BA-A355-F57A8A04A2E4}" type="slidenum">
              <a:rPr lang="en-US" smtClean="0"/>
              <a:t>‹#›</a:t>
            </a:fld>
            <a:endParaRPr lang="en-US"/>
          </a:p>
        </p:txBody>
      </p:sp>
    </p:spTree>
    <p:extLst>
      <p:ext uri="{BB962C8B-B14F-4D97-AF65-F5344CB8AC3E}">
        <p14:creationId xmlns:p14="http://schemas.microsoft.com/office/powerpoint/2010/main" val="362665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637E5D-FCF2-411D-B456-D6CF24019468}" type="datetimeFigureOut">
              <a:rPr lang="en-US" smtClean="0"/>
              <a:t>5/22/2017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82EC52-CBF3-43BA-A355-F57A8A04A2E4}" type="slidenum">
              <a:rPr lang="en-US" smtClean="0"/>
              <a:t>‹#›</a:t>
            </a:fld>
            <a:endParaRPr lang="en-US"/>
          </a:p>
        </p:txBody>
      </p:sp>
    </p:spTree>
    <p:extLst>
      <p:ext uri="{BB962C8B-B14F-4D97-AF65-F5344CB8AC3E}">
        <p14:creationId xmlns:p14="http://schemas.microsoft.com/office/powerpoint/2010/main" val="2145294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637E5D-FCF2-411D-B456-D6CF24019468}" type="datetimeFigureOut">
              <a:rPr lang="en-US" smtClean="0"/>
              <a:t>5/22/2017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82EC52-CBF3-43BA-A355-F57A8A04A2E4}" type="slidenum">
              <a:rPr lang="en-US" smtClean="0"/>
              <a:t>‹#›</a:t>
            </a:fld>
            <a:endParaRPr lang="en-US"/>
          </a:p>
        </p:txBody>
      </p:sp>
    </p:spTree>
    <p:extLst>
      <p:ext uri="{BB962C8B-B14F-4D97-AF65-F5344CB8AC3E}">
        <p14:creationId xmlns:p14="http://schemas.microsoft.com/office/powerpoint/2010/main" val="1393268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637E5D-FCF2-411D-B456-D6CF24019468}" type="datetimeFigureOut">
              <a:rPr lang="en-US" smtClean="0"/>
              <a:t>5/22/2017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82EC52-CBF3-43BA-A355-F57A8A04A2E4}" type="slidenum">
              <a:rPr lang="en-US" smtClean="0"/>
              <a:t>‹#›</a:t>
            </a:fld>
            <a:endParaRPr lang="en-US"/>
          </a:p>
        </p:txBody>
      </p:sp>
    </p:spTree>
    <p:extLst>
      <p:ext uri="{BB962C8B-B14F-4D97-AF65-F5344CB8AC3E}">
        <p14:creationId xmlns:p14="http://schemas.microsoft.com/office/powerpoint/2010/main" val="574465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637E5D-FCF2-411D-B456-D6CF24019468}" type="datetimeFigureOut">
              <a:rPr lang="en-US" smtClean="0"/>
              <a:t>5/22/2017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82EC52-CBF3-43BA-A355-F57A8A04A2E4}" type="slidenum">
              <a:rPr lang="en-US" smtClean="0"/>
              <a:t>‹#›</a:t>
            </a:fld>
            <a:endParaRPr lang="en-US"/>
          </a:p>
        </p:txBody>
      </p:sp>
    </p:spTree>
    <p:extLst>
      <p:ext uri="{BB962C8B-B14F-4D97-AF65-F5344CB8AC3E}">
        <p14:creationId xmlns:p14="http://schemas.microsoft.com/office/powerpoint/2010/main" val="282501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637E5D-FCF2-411D-B456-D6CF24019468}" type="datetimeFigureOut">
              <a:rPr lang="en-US" smtClean="0"/>
              <a:t>5/22/2017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82EC52-CBF3-43BA-A355-F57A8A04A2E4}" type="slidenum">
              <a:rPr lang="en-US" smtClean="0"/>
              <a:t>‹#›</a:t>
            </a:fld>
            <a:endParaRPr lang="en-US"/>
          </a:p>
        </p:txBody>
      </p:sp>
    </p:spTree>
    <p:extLst>
      <p:ext uri="{BB962C8B-B14F-4D97-AF65-F5344CB8AC3E}">
        <p14:creationId xmlns:p14="http://schemas.microsoft.com/office/powerpoint/2010/main" val="60077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637E5D-FCF2-411D-B456-D6CF24019468}" type="datetimeFigureOut">
              <a:rPr lang="en-US" smtClean="0"/>
              <a:t>5/22/2017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82EC52-CBF3-43BA-A355-F57A8A04A2E4}" type="slidenum">
              <a:rPr lang="en-US" smtClean="0"/>
              <a:t>‹#›</a:t>
            </a:fld>
            <a:endParaRPr lang="en-US"/>
          </a:p>
        </p:txBody>
      </p:sp>
    </p:spTree>
    <p:extLst>
      <p:ext uri="{BB962C8B-B14F-4D97-AF65-F5344CB8AC3E}">
        <p14:creationId xmlns:p14="http://schemas.microsoft.com/office/powerpoint/2010/main" val="1131842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637E5D-FCF2-411D-B456-D6CF24019468}" type="datetimeFigureOut">
              <a:rPr lang="en-US" smtClean="0"/>
              <a:t>5/22/2017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82EC52-CBF3-43BA-A355-F57A8A04A2E4}" type="slidenum">
              <a:rPr lang="en-US" smtClean="0"/>
              <a:t>‹#›</a:t>
            </a:fld>
            <a:endParaRPr lang="en-US"/>
          </a:p>
        </p:txBody>
      </p:sp>
    </p:spTree>
    <p:extLst>
      <p:ext uri="{BB962C8B-B14F-4D97-AF65-F5344CB8AC3E}">
        <p14:creationId xmlns:p14="http://schemas.microsoft.com/office/powerpoint/2010/main" val="754218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637E5D-FCF2-411D-B456-D6CF24019468}" type="datetimeFigureOut">
              <a:rPr lang="en-US" smtClean="0"/>
              <a:t>5/22/2017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82EC52-CBF3-43BA-A355-F57A8A04A2E4}" type="slidenum">
              <a:rPr lang="en-US" smtClean="0"/>
              <a:t>‹#›</a:t>
            </a:fld>
            <a:endParaRPr lang="en-US"/>
          </a:p>
        </p:txBody>
      </p:sp>
    </p:spTree>
    <p:extLst>
      <p:ext uri="{BB962C8B-B14F-4D97-AF65-F5344CB8AC3E}">
        <p14:creationId xmlns:p14="http://schemas.microsoft.com/office/powerpoint/2010/main" val="3165792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637E5D-FCF2-411D-B456-D6CF24019468}" type="datetimeFigureOut">
              <a:rPr lang="en-US" smtClean="0"/>
              <a:t>5/22/2017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82EC52-CBF3-43BA-A355-F57A8A04A2E4}" type="slidenum">
              <a:rPr lang="en-US" smtClean="0"/>
              <a:t>‹#›</a:t>
            </a:fld>
            <a:endParaRPr lang="en-US"/>
          </a:p>
        </p:txBody>
      </p:sp>
    </p:spTree>
    <p:extLst>
      <p:ext uri="{BB962C8B-B14F-4D97-AF65-F5344CB8AC3E}">
        <p14:creationId xmlns:p14="http://schemas.microsoft.com/office/powerpoint/2010/main" val="280287298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16522" y="373604"/>
            <a:ext cx="11456378" cy="2893100"/>
          </a:xfrm>
          <a:prstGeom prst="rect">
            <a:avLst/>
          </a:prstGeom>
          <a:noFill/>
        </p:spPr>
        <p:txBody>
          <a:bodyPr wrap="square" lIns="91440" tIns="45720" rIns="91440" bIns="45720">
            <a:spAutoFit/>
          </a:bodyPr>
          <a:lstStyle/>
          <a:p>
            <a:r>
              <a:rPr lang="en-US" sz="4400" b="0" cap="none" spc="0" dirty="0">
                <a:ln w="0"/>
                <a:solidFill>
                  <a:schemeClr val="accent6">
                    <a:lumMod val="75000"/>
                  </a:schemeClr>
                </a:solidFill>
                <a:effectLst>
                  <a:outerShdw blurRad="38100" dist="19050" dir="2700000" algn="tl" rotWithShape="0">
                    <a:schemeClr val="dk1">
                      <a:alpha val="40000"/>
                    </a:schemeClr>
                  </a:outerShdw>
                </a:effectLst>
                <a:latin typeface="Segoe UI Black" panose="020B0A02040204020203" pitchFamily="34" charset="0"/>
                <a:ea typeface="Segoe UI Black" panose="020B0A02040204020203" pitchFamily="34" charset="0"/>
                <a:cs typeface="Segoe UI Black" panose="020B0A02040204020203" pitchFamily="34" charset="0"/>
              </a:rPr>
              <a:t>Mason Voluntary Stewardship Program</a:t>
            </a:r>
          </a:p>
          <a:p>
            <a:pPr>
              <a:spcBef>
                <a:spcPts val="3600"/>
              </a:spcBef>
            </a:pPr>
            <a:r>
              <a:rPr lang="en-US" sz="5400" b="0" cap="none" spc="0" dirty="0">
                <a:ln w="0"/>
                <a:solidFill>
                  <a:schemeClr val="tx1"/>
                </a:solidFill>
                <a:effectLst>
                  <a:outerShdw blurRad="38100" dist="19050" dir="2700000" algn="tl" rotWithShape="0">
                    <a:schemeClr val="dk1">
                      <a:alpha val="40000"/>
                    </a:schemeClr>
                  </a:outerShdw>
                </a:effectLst>
                <a:latin typeface="Segoe UI Black" panose="020B0A02040204020203" pitchFamily="34" charset="0"/>
                <a:ea typeface="Segoe UI Black" panose="020B0A02040204020203" pitchFamily="34" charset="0"/>
                <a:cs typeface="Segoe UI Black" panose="020B0A02040204020203" pitchFamily="34" charset="0"/>
              </a:rPr>
              <a:t>Where critical areas &amp; </a:t>
            </a:r>
          </a:p>
          <a:p>
            <a:r>
              <a:rPr lang="en-US" sz="5400" b="0" cap="none" spc="0" dirty="0">
                <a:ln w="0"/>
                <a:solidFill>
                  <a:schemeClr val="tx1"/>
                </a:solidFill>
                <a:effectLst>
                  <a:outerShdw blurRad="38100" dist="19050" dir="2700000" algn="tl" rotWithShape="0">
                    <a:schemeClr val="dk1">
                      <a:alpha val="40000"/>
                    </a:schemeClr>
                  </a:outerShdw>
                </a:effectLst>
                <a:latin typeface="Segoe UI Black" panose="020B0A02040204020203" pitchFamily="34" charset="0"/>
                <a:ea typeface="Segoe UI Black" panose="020B0A02040204020203" pitchFamily="34" charset="0"/>
                <a:cs typeface="Segoe UI Black" panose="020B0A02040204020203" pitchFamily="34" charset="0"/>
              </a:rPr>
              <a:t> agriculture meet</a:t>
            </a:r>
          </a:p>
        </p:txBody>
      </p:sp>
      <p:pic>
        <p:nvPicPr>
          <p:cNvPr id="6" name="Picture 5"/>
          <p:cNvPicPr>
            <a:picLocks noChangeAspect="1"/>
          </p:cNvPicPr>
          <p:nvPr/>
        </p:nvPicPr>
        <p:blipFill>
          <a:blip r:embed="rId2"/>
          <a:stretch>
            <a:fillRect/>
          </a:stretch>
        </p:blipFill>
        <p:spPr>
          <a:xfrm>
            <a:off x="7389496" y="2584976"/>
            <a:ext cx="4383404" cy="3286029"/>
          </a:xfrm>
          <a:prstGeom prst="rect">
            <a:avLst/>
          </a:prstGeom>
        </p:spPr>
      </p:pic>
      <p:pic>
        <p:nvPicPr>
          <p:cNvPr id="11" name="Picture 10"/>
          <p:cNvPicPr>
            <a:picLocks noChangeAspect="1"/>
          </p:cNvPicPr>
          <p:nvPr/>
        </p:nvPicPr>
        <p:blipFill>
          <a:blip r:embed="rId3"/>
          <a:stretch>
            <a:fillRect/>
          </a:stretch>
        </p:blipFill>
        <p:spPr>
          <a:xfrm>
            <a:off x="130547" y="115537"/>
            <a:ext cx="11930906" cy="6626926"/>
          </a:xfrm>
          <a:prstGeom prst="rect">
            <a:avLst/>
          </a:prstGeom>
        </p:spPr>
      </p:pic>
      <p:sp>
        <p:nvSpPr>
          <p:cNvPr id="12" name="Rectangle 11"/>
          <p:cNvSpPr/>
          <p:nvPr/>
        </p:nvSpPr>
        <p:spPr>
          <a:xfrm>
            <a:off x="612241" y="4731507"/>
            <a:ext cx="6028256" cy="1246495"/>
          </a:xfrm>
          <a:prstGeom prst="rect">
            <a:avLst/>
          </a:prstGeom>
          <a:noFill/>
        </p:spPr>
        <p:txBody>
          <a:bodyPr wrap="square" lIns="91440" tIns="45720" rIns="91440" bIns="45720">
            <a:spAutoFit/>
          </a:bodyPr>
          <a:lstStyle/>
          <a:p>
            <a:r>
              <a:rPr lang="en-US" sz="2800" dirty="0">
                <a:ln w="0"/>
                <a:effectLst>
                  <a:outerShdw blurRad="38100" dist="19050" dir="2700000" algn="tl" rotWithShape="0">
                    <a:schemeClr val="dk1">
                      <a:alpha val="40000"/>
                    </a:schemeClr>
                  </a:outerShdw>
                </a:effectLst>
                <a:latin typeface="Segoe UI Black" panose="020B0A02040204020203" pitchFamily="34" charset="0"/>
                <a:ea typeface="Segoe UI Black" panose="020B0A02040204020203" pitchFamily="34" charset="0"/>
                <a:cs typeface="Segoe UI Black" panose="020B0A02040204020203" pitchFamily="34" charset="0"/>
              </a:rPr>
              <a:t>VSP Work Group Meeting</a:t>
            </a:r>
            <a:r>
              <a:rPr lang="en-US" sz="3600" dirty="0">
                <a:ln w="0"/>
                <a:effectLst>
                  <a:outerShdw blurRad="38100" dist="19050" dir="2700000" algn="tl" rotWithShape="0">
                    <a:schemeClr val="dk1">
                      <a:alpha val="40000"/>
                    </a:schemeClr>
                  </a:outerShdw>
                </a:effectLst>
                <a:latin typeface="Segoe UI Black" panose="020B0A02040204020203" pitchFamily="34" charset="0"/>
                <a:ea typeface="Segoe UI Black" panose="020B0A02040204020203" pitchFamily="34" charset="0"/>
                <a:cs typeface="Segoe UI Black" panose="020B0A02040204020203" pitchFamily="34" charset="0"/>
              </a:rPr>
              <a:t> </a:t>
            </a:r>
          </a:p>
          <a:p>
            <a:pPr>
              <a:spcBef>
                <a:spcPts val="1800"/>
              </a:spcBef>
            </a:pPr>
            <a:r>
              <a:rPr lang="en-US" sz="2400" dirty="0">
                <a:ln w="0"/>
                <a:effectLst>
                  <a:outerShdw blurRad="38100" dist="19050" dir="2700000" algn="tl" rotWithShape="0">
                    <a:schemeClr val="dk1">
                      <a:alpha val="40000"/>
                    </a:schemeClr>
                  </a:outerShdw>
                </a:effectLst>
                <a:latin typeface="Segoe UI Black" panose="020B0A02040204020203" pitchFamily="34" charset="0"/>
                <a:ea typeface="Segoe UI Black" panose="020B0A02040204020203" pitchFamily="34" charset="0"/>
                <a:cs typeface="Segoe UI Black" panose="020B0A02040204020203" pitchFamily="34" charset="0"/>
              </a:rPr>
              <a:t>May 23, 2017</a:t>
            </a:r>
            <a:endParaRPr lang="en-US" sz="2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658732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3464" y="113367"/>
            <a:ext cx="11381174" cy="1077218"/>
          </a:xfrm>
          <a:prstGeom prst="rect">
            <a:avLst/>
          </a:prstGeom>
          <a:noFill/>
        </p:spPr>
        <p:txBody>
          <a:bodyPr wrap="square" rtlCol="0">
            <a:spAutoFit/>
          </a:bodyPr>
          <a:lstStyle/>
          <a:p>
            <a:r>
              <a:rPr lang="en-US" sz="3200" dirty="0">
                <a:solidFill>
                  <a:schemeClr val="accent1"/>
                </a:solidFill>
                <a:latin typeface="Segoe UI Black" panose="020B0A02040204020203" pitchFamily="34" charset="0"/>
                <a:ea typeface="Segoe UI Black" panose="020B0A02040204020203" pitchFamily="34" charset="0"/>
                <a:cs typeface="Segoe UI Black" panose="020B0A02040204020203" pitchFamily="34" charset="0"/>
              </a:rPr>
              <a:t>Sample ISP conservation practices for frequently flooded areas:</a:t>
            </a:r>
          </a:p>
        </p:txBody>
      </p:sp>
      <p:graphicFrame>
        <p:nvGraphicFramePr>
          <p:cNvPr id="3" name="Table 2"/>
          <p:cNvGraphicFramePr>
            <a:graphicFrameLocks noGrp="1"/>
          </p:cNvGraphicFramePr>
          <p:nvPr>
            <p:extLst/>
          </p:nvPr>
        </p:nvGraphicFramePr>
        <p:xfrm>
          <a:off x="283464" y="1327745"/>
          <a:ext cx="11768328" cy="4937760"/>
        </p:xfrm>
        <a:graphic>
          <a:graphicData uri="http://schemas.openxmlformats.org/drawingml/2006/table">
            <a:tbl>
              <a:tblPr firstRow="1" bandRow="1"/>
              <a:tblGrid>
                <a:gridCol w="6126186">
                  <a:extLst>
                    <a:ext uri="{9D8B030D-6E8A-4147-A177-3AD203B41FA5}">
                      <a16:colId xmlns:a16="http://schemas.microsoft.com/office/drawing/2014/main" xmlns="" val="3192103669"/>
                    </a:ext>
                  </a:extLst>
                </a:gridCol>
                <a:gridCol w="5642142">
                  <a:extLst>
                    <a:ext uri="{9D8B030D-6E8A-4147-A177-3AD203B41FA5}">
                      <a16:colId xmlns:a16="http://schemas.microsoft.com/office/drawing/2014/main" xmlns="" val="1448746461"/>
                    </a:ext>
                  </a:extLst>
                </a:gridCol>
              </a:tblGrid>
              <a:tr h="370840">
                <a:tc>
                  <a:txBody>
                    <a:bodyPr/>
                    <a:lstStyle/>
                    <a:p>
                      <a:pPr marL="285750" marR="0" lvl="0" indent="-28575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lang="en-US" sz="2400" dirty="0">
                          <a:latin typeface="Segoe UI Black" panose="020B0A02040204020203" pitchFamily="34" charset="0"/>
                          <a:ea typeface="Segoe UI Black" panose="020B0A02040204020203" pitchFamily="34" charset="0"/>
                          <a:cs typeface="Segoe UI Black" panose="020B0A02040204020203" pitchFamily="34" charset="0"/>
                        </a:rPr>
                        <a:t>Agricultural land preservation*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57200" marR="0" lvl="0" indent="-45720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lang="en-US" sz="2400" dirty="0">
                          <a:latin typeface="Segoe UI Black" panose="020B0A02040204020203" pitchFamily="34" charset="0"/>
                          <a:ea typeface="Segoe UI Black" panose="020B0A02040204020203" pitchFamily="34" charset="0"/>
                          <a:cs typeface="Segoe UI Black" panose="020B0A02040204020203" pitchFamily="34" charset="0"/>
                        </a:rPr>
                        <a:t>Conservation crop rotation*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522513595"/>
                  </a:ext>
                </a:extLst>
              </a:tr>
              <a:tr h="3708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285750" marR="0" lvl="0" indent="-28575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lang="en-US" sz="2400" dirty="0">
                          <a:latin typeface="Segoe UI Black" panose="020B0A02040204020203" pitchFamily="34" charset="0"/>
                          <a:ea typeface="Segoe UI Black" panose="020B0A02040204020203" pitchFamily="34" charset="0"/>
                          <a:cs typeface="Segoe UI Black" panose="020B0A02040204020203" pitchFamily="34" charset="0"/>
                        </a:rPr>
                        <a:t>Cover crop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457200" marR="0" lvl="0" indent="-45720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lang="en-US" sz="2400" dirty="0">
                          <a:latin typeface="Segoe UI Black" panose="020B0A02040204020203" pitchFamily="34" charset="0"/>
                          <a:ea typeface="Segoe UI Black" panose="020B0A02040204020203" pitchFamily="34" charset="0"/>
                          <a:cs typeface="Segoe UI Black" panose="020B0A02040204020203" pitchFamily="34" charset="0"/>
                        </a:rPr>
                        <a:t>Dam*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809289901"/>
                  </a:ext>
                </a:extLst>
              </a:tr>
              <a:tr h="41536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285750" marR="0" lvl="0" indent="-28575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lang="en-US" sz="2400" dirty="0">
                          <a:latin typeface="Segoe UI Black" panose="020B0A02040204020203" pitchFamily="34" charset="0"/>
                          <a:ea typeface="Segoe UI Black" panose="020B0A02040204020203" pitchFamily="34" charset="0"/>
                          <a:cs typeface="Segoe UI Black" panose="020B0A02040204020203" pitchFamily="34" charset="0"/>
                        </a:rPr>
                        <a:t>Direct seed*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457200" marR="0" lvl="0" indent="-45720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lang="en-US" sz="2400" dirty="0">
                          <a:latin typeface="Segoe UI Black" panose="020B0A02040204020203" pitchFamily="34" charset="0"/>
                          <a:ea typeface="Segoe UI Black" panose="020B0A02040204020203" pitchFamily="34" charset="0"/>
                          <a:cs typeface="Segoe UI Black" panose="020B0A02040204020203" pitchFamily="34" charset="0"/>
                        </a:rPr>
                        <a:t>Filter strips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444951051"/>
                  </a:ext>
                </a:extLst>
              </a:tr>
              <a:tr h="3708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285750" marR="0" lvl="0" indent="-28575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lang="en-US" sz="2400" dirty="0">
                          <a:latin typeface="Segoe UI Black" panose="020B0A02040204020203" pitchFamily="34" charset="0"/>
                          <a:ea typeface="Segoe UI Black" panose="020B0A02040204020203" pitchFamily="34" charset="0"/>
                          <a:cs typeface="Segoe UI Black" panose="020B0A02040204020203" pitchFamily="34" charset="0"/>
                        </a:rPr>
                        <a:t>Grassed waterways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457200" marR="0" lvl="0" indent="-45720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lang="en-US" sz="2400" dirty="0">
                          <a:latin typeface="Segoe UI Black" panose="020B0A02040204020203" pitchFamily="34" charset="0"/>
                          <a:ea typeface="Segoe UI Black" panose="020B0A02040204020203" pitchFamily="34" charset="0"/>
                          <a:cs typeface="Segoe UI Black" panose="020B0A02040204020203" pitchFamily="34" charset="0"/>
                        </a:rPr>
                        <a:t>Livestock &amp; equipment pads*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948558245"/>
                  </a:ext>
                </a:extLst>
              </a:tr>
              <a:tr h="3708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285750" marR="0" lvl="0" indent="-28575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lang="en-US" sz="2400" dirty="0">
                          <a:latin typeface="Segoe UI Black" panose="020B0A02040204020203" pitchFamily="34" charset="0"/>
                          <a:ea typeface="Segoe UI Black" panose="020B0A02040204020203" pitchFamily="34" charset="0"/>
                          <a:cs typeface="Segoe UI Black" panose="020B0A02040204020203" pitchFamily="34" charset="0"/>
                        </a:rPr>
                        <a:t>Mulch tillage*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457200" marR="0" lvl="0" indent="-45720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lang="en-US" sz="2400" dirty="0">
                          <a:latin typeface="Segoe UI Black" panose="020B0A02040204020203" pitchFamily="34" charset="0"/>
                          <a:ea typeface="Segoe UI Black" panose="020B0A02040204020203" pitchFamily="34" charset="0"/>
                          <a:cs typeface="Segoe UI Black" panose="020B0A02040204020203" pitchFamily="34" charset="0"/>
                        </a:rPr>
                        <a:t>Ponds*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773905181"/>
                  </a:ext>
                </a:extLst>
              </a:tr>
              <a:tr h="370840">
                <a:tc>
                  <a:txBody>
                    <a:bodyPr/>
                    <a:lstStyle/>
                    <a:p>
                      <a:pPr marL="285750" marR="0" lvl="0" indent="-28575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lang="en-US" sz="2400" dirty="0">
                          <a:latin typeface="Segoe UI Black" panose="020B0A02040204020203" pitchFamily="34" charset="0"/>
                          <a:ea typeface="Segoe UI Black" panose="020B0A02040204020203" pitchFamily="34" charset="0"/>
                          <a:cs typeface="Segoe UI Black" panose="020B0A02040204020203" pitchFamily="34" charset="0"/>
                        </a:rPr>
                        <a:t>Riparian forest buffer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57200" marR="0" lvl="0" indent="-45720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lang="en-US" sz="2400" dirty="0">
                          <a:latin typeface="Segoe UI Black" panose="020B0A02040204020203" pitchFamily="34" charset="0"/>
                          <a:ea typeface="Segoe UI Black" panose="020B0A02040204020203" pitchFamily="34" charset="0"/>
                          <a:cs typeface="Segoe UI Black" panose="020B0A02040204020203" pitchFamily="34" charset="0"/>
                        </a:rPr>
                        <a:t>Riparian herbaceous cover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302895622"/>
                  </a:ext>
                </a:extLst>
              </a:tr>
              <a:tr h="3708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285750" marR="0" lvl="0" indent="-28575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lang="en-US" sz="2400" dirty="0">
                          <a:latin typeface="Segoe UI Black" panose="020B0A02040204020203" pitchFamily="34" charset="0"/>
                          <a:ea typeface="Segoe UI Black" panose="020B0A02040204020203" pitchFamily="34" charset="0"/>
                          <a:cs typeface="Segoe UI Black" panose="020B0A02040204020203" pitchFamily="34" charset="0"/>
                        </a:rPr>
                        <a:t>Rock barrier*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457200" marR="0" lvl="0" indent="-45720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lang="en-US" sz="2400" dirty="0">
                          <a:latin typeface="Segoe UI Black" panose="020B0A02040204020203" pitchFamily="34" charset="0"/>
                          <a:ea typeface="Segoe UI Black" panose="020B0A02040204020203" pitchFamily="34" charset="0"/>
                          <a:cs typeface="Segoe UI Black" panose="020B0A02040204020203" pitchFamily="34" charset="0"/>
                        </a:rPr>
                        <a:t>Stream habitat improvement*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360363403"/>
                  </a:ext>
                </a:extLst>
              </a:tr>
              <a:tr h="3708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285750" marR="0" lvl="0" indent="-28575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lang="en-US" sz="2400" dirty="0">
                          <a:latin typeface="Segoe UI Black" panose="020B0A02040204020203" pitchFamily="34" charset="0"/>
                          <a:ea typeface="Segoe UI Black" panose="020B0A02040204020203" pitchFamily="34" charset="0"/>
                          <a:cs typeface="Segoe UI Black" panose="020B0A02040204020203" pitchFamily="34" charset="0"/>
                        </a:rPr>
                        <a:t>Tree &amp; shrub establishment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457200" marR="0" lvl="0" indent="-45720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lang="en-US" sz="2400" dirty="0">
                          <a:latin typeface="Segoe UI Black" panose="020B0A02040204020203" pitchFamily="34" charset="0"/>
                          <a:ea typeface="Segoe UI Black" panose="020B0A02040204020203" pitchFamily="34" charset="0"/>
                          <a:cs typeface="Segoe UI Black" panose="020B0A02040204020203" pitchFamily="34" charset="0"/>
                        </a:rPr>
                        <a:t>Water harvesting catchment*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74987312"/>
                  </a:ext>
                </a:extLst>
              </a:tr>
              <a:tr h="370840">
                <a:tc>
                  <a:txBody>
                    <a:bodyPr/>
                    <a:lstStyle/>
                    <a:p>
                      <a:pPr marL="285750" marR="0" lvl="0" indent="-28575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lang="en-US" sz="2400" dirty="0">
                          <a:latin typeface="Segoe UI Black" panose="020B0A02040204020203" pitchFamily="34" charset="0"/>
                          <a:ea typeface="Segoe UI Black" panose="020B0A02040204020203" pitchFamily="34" charset="0"/>
                          <a:cs typeface="Segoe UI Black" panose="020B0A02040204020203" pitchFamily="34" charset="0"/>
                        </a:rPr>
                        <a:t>Watering spreading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57200" marR="0" lvl="0" indent="-45720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lang="en-US" sz="2400" dirty="0">
                          <a:latin typeface="Segoe UI Black" panose="020B0A02040204020203" pitchFamily="34" charset="0"/>
                          <a:ea typeface="Segoe UI Black" panose="020B0A02040204020203" pitchFamily="34" charset="0"/>
                          <a:cs typeface="Segoe UI Black" panose="020B0A02040204020203" pitchFamily="34" charset="0"/>
                        </a:rPr>
                        <a:t>Wetland creation, enhancement, restoration*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57534011"/>
                  </a:ext>
                </a:extLst>
              </a:tr>
              <a:tr h="370840">
                <a:tc>
                  <a:txBody>
                    <a:bodyPr/>
                    <a:lstStyle/>
                    <a:p>
                      <a:pPr marL="285750" marR="0" lvl="0" indent="-28575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lang="en-US" sz="2400" dirty="0">
                          <a:latin typeface="Segoe UI Black" panose="020B0A02040204020203" pitchFamily="34" charset="0"/>
                          <a:ea typeface="Segoe UI Black" panose="020B0A02040204020203" pitchFamily="34" charset="0"/>
                          <a:cs typeface="Segoe UI Black" panose="020B0A02040204020203" pitchFamily="34" charset="0"/>
                        </a:rPr>
                        <a:t>Other?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57200" marR="0" lvl="0" indent="-45720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endParaRPr lang="en-US" sz="2400" dirty="0">
                        <a:latin typeface="Segoe UI Black" panose="020B0A02040204020203" pitchFamily="34" charset="0"/>
                        <a:ea typeface="Segoe UI Black" panose="020B0A02040204020203" pitchFamily="34" charset="0"/>
                        <a:cs typeface="Segoe UI Black" panose="020B0A020402040202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698306429"/>
                  </a:ext>
                </a:extLst>
              </a:tr>
            </a:tbl>
          </a:graphicData>
        </a:graphic>
      </p:graphicFrame>
    </p:spTree>
    <p:extLst>
      <p:ext uri="{BB962C8B-B14F-4D97-AF65-F5344CB8AC3E}">
        <p14:creationId xmlns:p14="http://schemas.microsoft.com/office/powerpoint/2010/main" val="1050615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241002"/>
            <a:ext cx="12192000" cy="616998"/>
          </a:xfrm>
          <a:prstGeom prst="rect">
            <a:avLst/>
          </a:prstGeom>
          <a:solidFill>
            <a:schemeClr val="accent6">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 name="Rectangle 2"/>
          <p:cNvSpPr/>
          <p:nvPr/>
        </p:nvSpPr>
        <p:spPr>
          <a:xfrm>
            <a:off x="0" y="6239800"/>
            <a:ext cx="12192000" cy="15979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6079401"/>
            <a:ext cx="12192000" cy="159798"/>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0"/>
            <a:ext cx="12192000" cy="11541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43991" y="1513764"/>
            <a:ext cx="9179064" cy="1323439"/>
          </a:xfrm>
          <a:prstGeom prst="rect">
            <a:avLst/>
          </a:prstGeom>
        </p:spPr>
        <p:txBody>
          <a:bodyPr wrap="square">
            <a:spAutoFit/>
          </a:bodyPr>
          <a:lstStyle/>
          <a:p>
            <a:pPr lvl="0">
              <a:spcBef>
                <a:spcPts val="1800"/>
              </a:spcBef>
            </a:pPr>
            <a:r>
              <a:rPr lang="en-US" sz="4000" dirty="0">
                <a:solidFill>
                  <a:schemeClr val="accent6">
                    <a:lumMod val="75000"/>
                  </a:schemeClr>
                </a:solidFill>
                <a:latin typeface="Segoe UI Black" panose="020B0A02040204020203" pitchFamily="34" charset="0"/>
                <a:ea typeface="Segoe UI Black" panose="020B0A02040204020203" pitchFamily="34" charset="0"/>
                <a:cs typeface="Segoe UI Black" panose="020B0A02040204020203" pitchFamily="34" charset="0"/>
              </a:rPr>
              <a:t>Intersection of Geologically Hazardous Areas and Agriculture</a:t>
            </a:r>
          </a:p>
        </p:txBody>
      </p:sp>
    </p:spTree>
    <p:extLst>
      <p:ext uri="{BB962C8B-B14F-4D97-AF65-F5344CB8AC3E}">
        <p14:creationId xmlns:p14="http://schemas.microsoft.com/office/powerpoint/2010/main" val="1148934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6943" y="501710"/>
            <a:ext cx="11759954" cy="3631763"/>
          </a:xfrm>
          <a:prstGeom prst="rect">
            <a:avLst/>
          </a:prstGeom>
        </p:spPr>
        <p:txBody>
          <a:bodyPr wrap="square">
            <a:spAutoFit/>
          </a:bodyPr>
          <a:lstStyle/>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US" sz="3200" b="0" i="0" u="none" strike="noStrike" kern="1200" cap="none" spc="0" normalizeH="0" baseline="0" noProof="0" dirty="0">
                <a:ln>
                  <a:noFill/>
                </a:ln>
                <a:solidFill>
                  <a:srgbClr val="70AD47">
                    <a:lumMod val="75000"/>
                  </a:srgbClr>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What is a geologically hazardous area under GMA?</a:t>
            </a:r>
          </a:p>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Geologically hazardous areas are areas that because of their susceptibility to erosion, sliding, earthquake, or other geological events, are not suited to siting commercial, residential, or industrial development consistent with public health or safety concerns.</a:t>
            </a:r>
          </a:p>
          <a:p>
            <a:pPr marL="0" marR="0" lvl="0" indent="0" algn="l" defTabSz="914400" rtl="0" eaLnBrk="1" fontAlgn="auto" latinLnBrk="0" hangingPunct="1">
              <a:lnSpc>
                <a:spcPct val="100000"/>
              </a:lnSpc>
              <a:spcBef>
                <a:spcPts val="180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Segoe UI Black" panose="020B0A02040204020203" pitchFamily="34" charset="0"/>
            </a:endParaRPr>
          </a:p>
        </p:txBody>
      </p:sp>
    </p:spTree>
    <p:extLst>
      <p:ext uri="{BB962C8B-B14F-4D97-AF65-F5344CB8AC3E}">
        <p14:creationId xmlns:p14="http://schemas.microsoft.com/office/powerpoint/2010/main" val="2282685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6943" y="501710"/>
            <a:ext cx="11117921" cy="4970591"/>
          </a:xfrm>
          <a:prstGeom prst="rect">
            <a:avLst/>
          </a:prstGeom>
        </p:spPr>
        <p:txBody>
          <a:bodyPr wrap="square">
            <a:spAutoFit/>
          </a:bodyPr>
          <a:lstStyle/>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US" sz="3200" b="0" i="0" u="none" strike="noStrike" kern="1200" cap="none" spc="0" normalizeH="0" baseline="0" noProof="0" dirty="0">
                <a:ln>
                  <a:noFill/>
                </a:ln>
                <a:solidFill>
                  <a:srgbClr val="70AD47">
                    <a:lumMod val="75000"/>
                  </a:srgbClr>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Most common geologic hazards to farms:</a:t>
            </a:r>
          </a:p>
          <a:p>
            <a:pPr marL="457200" lvl="0" indent="-457200">
              <a:spcBef>
                <a:spcPts val="1800"/>
              </a:spcBef>
              <a:buFont typeface="Wingdings 3" panose="05040102010807070707" pitchFamily="18" charset="2"/>
              <a:buChar char=""/>
            </a:pPr>
            <a:r>
              <a:rPr lang="en-US" sz="2400" dirty="0">
                <a:solidFill>
                  <a:srgbClr val="0070C0"/>
                </a:solidFill>
                <a:latin typeface="Segoe UI Black" panose="020B0A02040204020203" pitchFamily="34" charset="0"/>
                <a:ea typeface="Segoe UI Black" panose="020B0A02040204020203" pitchFamily="34" charset="0"/>
                <a:cs typeface="Segoe UI Black" panose="020B0A02040204020203" pitchFamily="34" charset="0"/>
              </a:rPr>
              <a:t>Erosion hazard areas </a:t>
            </a:r>
            <a:r>
              <a:rPr lang="en-US" sz="2400" dirty="0">
                <a:solidFill>
                  <a:prstClr val="black"/>
                </a:solidFill>
                <a:latin typeface="Segoe UI Black" panose="020B0A02040204020203" pitchFamily="34" charset="0"/>
                <a:ea typeface="Segoe UI Black" panose="020B0A02040204020203" pitchFamily="34" charset="0"/>
                <a:cs typeface="Segoe UI Black" panose="020B0A02040204020203" pitchFamily="34" charset="0"/>
              </a:rPr>
              <a:t>are those areas containing soils which, according to the United States Department of Agriculture Natural Resources Conservation Service Soil Survey Program, may experience significant </a:t>
            </a:r>
            <a:r>
              <a:rPr lang="en-US" sz="2400" u="sng" dirty="0">
                <a:solidFill>
                  <a:prstClr val="black"/>
                </a:solidFill>
                <a:latin typeface="Segoe UI Black" panose="020B0A02040204020203" pitchFamily="34" charset="0"/>
                <a:ea typeface="Segoe UI Black" panose="020B0A02040204020203" pitchFamily="34" charset="0"/>
                <a:cs typeface="Segoe UI Black" panose="020B0A02040204020203" pitchFamily="34" charset="0"/>
              </a:rPr>
              <a:t>erosion</a:t>
            </a:r>
            <a:r>
              <a:rPr lang="en-US" sz="2400" dirty="0">
                <a:solidFill>
                  <a:prstClr val="black"/>
                </a:solidFill>
                <a:latin typeface="Segoe UI Black" panose="020B0A02040204020203" pitchFamily="34" charset="0"/>
                <a:ea typeface="Segoe UI Black" panose="020B0A02040204020203" pitchFamily="34" charset="0"/>
                <a:cs typeface="Segoe UI Black" panose="020B0A02040204020203" pitchFamily="34" charset="0"/>
              </a:rPr>
              <a:t>. Erosion hazard areas also include coastal erosion-prone areas and </a:t>
            </a:r>
            <a:r>
              <a:rPr lang="en-US" sz="2400" u="sng" dirty="0">
                <a:solidFill>
                  <a:prstClr val="black"/>
                </a:solidFill>
                <a:latin typeface="Segoe UI Black" panose="020B0A02040204020203" pitchFamily="34" charset="0"/>
                <a:ea typeface="Segoe UI Black" panose="020B0A02040204020203" pitchFamily="34" charset="0"/>
                <a:cs typeface="Segoe UI Black" panose="020B0A02040204020203" pitchFamily="34" charset="0"/>
              </a:rPr>
              <a:t>channel migration zones</a:t>
            </a:r>
            <a:r>
              <a:rPr lang="en-US" sz="2400" dirty="0">
                <a:solidFill>
                  <a:prstClr val="black"/>
                </a:solidFill>
                <a:latin typeface="Segoe UI Black" panose="020B0A02040204020203" pitchFamily="34" charset="0"/>
                <a:ea typeface="Segoe UI Black" panose="020B0A02040204020203" pitchFamily="34" charset="0"/>
                <a:cs typeface="Segoe UI Black" panose="020B0A02040204020203" pitchFamily="34" charset="0"/>
              </a:rPr>
              <a:t>.</a:t>
            </a:r>
          </a:p>
          <a:p>
            <a:pPr marL="457200" indent="-457200">
              <a:spcBef>
                <a:spcPts val="1800"/>
              </a:spcBef>
              <a:buFont typeface="Wingdings 3" panose="05040102010807070707" pitchFamily="18" charset="2"/>
              <a:buChar char=""/>
            </a:pPr>
            <a:r>
              <a:rPr lang="en-US" sz="2400" dirty="0">
                <a:solidFill>
                  <a:srgbClr val="0070C0"/>
                </a:solidFill>
                <a:latin typeface="Segoe UI Black" panose="020B0A02040204020203" pitchFamily="34" charset="0"/>
                <a:ea typeface="Segoe UI Black" panose="020B0A02040204020203" pitchFamily="34" charset="0"/>
                <a:cs typeface="Segoe UI Black" panose="020B0A02040204020203" pitchFamily="34" charset="0"/>
              </a:rPr>
              <a:t>Seismic hazard areas </a:t>
            </a:r>
            <a:r>
              <a:rPr lang="en-US" sz="2400" dirty="0">
                <a:solidFill>
                  <a:prstClr val="black"/>
                </a:solidFill>
                <a:latin typeface="Segoe UI Black" panose="020B0A02040204020203" pitchFamily="34" charset="0"/>
                <a:ea typeface="Segoe UI Black" panose="020B0A02040204020203" pitchFamily="34" charset="0"/>
                <a:cs typeface="Segoe UI Black" panose="020B0A02040204020203" pitchFamily="34" charset="0"/>
              </a:rPr>
              <a:t>are areas subject to severe risk of damage as a result of </a:t>
            </a:r>
            <a:r>
              <a:rPr lang="en-US" sz="2400" u="sng" dirty="0">
                <a:solidFill>
                  <a:prstClr val="black"/>
                </a:solidFill>
                <a:latin typeface="Segoe UI Black" panose="020B0A02040204020203" pitchFamily="34" charset="0"/>
                <a:ea typeface="Segoe UI Black" panose="020B0A02040204020203" pitchFamily="34" charset="0"/>
                <a:cs typeface="Segoe UI Black" panose="020B0A02040204020203" pitchFamily="34" charset="0"/>
              </a:rPr>
              <a:t>earthquake</a:t>
            </a:r>
            <a:r>
              <a:rPr lang="en-US" sz="2400" dirty="0">
                <a:solidFill>
                  <a:prstClr val="black"/>
                </a:solidFill>
                <a:latin typeface="Segoe UI Black" panose="020B0A02040204020203" pitchFamily="34" charset="0"/>
                <a:ea typeface="Segoe UI Black" panose="020B0A02040204020203" pitchFamily="34" charset="0"/>
                <a:cs typeface="Segoe UI Black" panose="020B0A02040204020203" pitchFamily="34" charset="0"/>
              </a:rPr>
              <a:t> induced </a:t>
            </a:r>
            <a:r>
              <a:rPr lang="en-US" sz="2400" u="sng" dirty="0">
                <a:solidFill>
                  <a:prstClr val="black"/>
                </a:solidFill>
                <a:latin typeface="Segoe UI Black" panose="020B0A02040204020203" pitchFamily="34" charset="0"/>
                <a:ea typeface="Segoe UI Black" panose="020B0A02040204020203" pitchFamily="34" charset="0"/>
                <a:cs typeface="Segoe UI Black" panose="020B0A02040204020203" pitchFamily="34" charset="0"/>
              </a:rPr>
              <a:t>ground shaking</a:t>
            </a:r>
            <a:r>
              <a:rPr lang="en-US" sz="2400" dirty="0">
                <a:solidFill>
                  <a:prstClr val="black"/>
                </a:solidFill>
                <a:latin typeface="Segoe UI Black" panose="020B0A02040204020203" pitchFamily="34" charset="0"/>
                <a:ea typeface="Segoe UI Black" panose="020B0A02040204020203" pitchFamily="34" charset="0"/>
                <a:cs typeface="Segoe UI Black" panose="020B0A02040204020203" pitchFamily="34" charset="0"/>
              </a:rPr>
              <a:t>, </a:t>
            </a:r>
            <a:r>
              <a:rPr lang="en-US" sz="2400" u="sng" dirty="0">
                <a:solidFill>
                  <a:prstClr val="black"/>
                </a:solidFill>
                <a:latin typeface="Segoe UI Black" panose="020B0A02040204020203" pitchFamily="34" charset="0"/>
                <a:ea typeface="Segoe UI Black" panose="020B0A02040204020203" pitchFamily="34" charset="0"/>
                <a:cs typeface="Segoe UI Black" panose="020B0A02040204020203" pitchFamily="34" charset="0"/>
              </a:rPr>
              <a:t>slope failure</a:t>
            </a:r>
            <a:r>
              <a:rPr lang="en-US" sz="2400" dirty="0">
                <a:solidFill>
                  <a:prstClr val="black"/>
                </a:solidFill>
                <a:latin typeface="Segoe UI Black" panose="020B0A02040204020203" pitchFamily="34" charset="0"/>
                <a:ea typeface="Segoe UI Black" panose="020B0A02040204020203" pitchFamily="34" charset="0"/>
                <a:cs typeface="Segoe UI Black" panose="020B0A02040204020203" pitchFamily="34" charset="0"/>
              </a:rPr>
              <a:t>, </a:t>
            </a:r>
            <a:r>
              <a:rPr lang="en-US" sz="2400" u="sng" dirty="0">
                <a:solidFill>
                  <a:prstClr val="black"/>
                </a:solidFill>
                <a:latin typeface="Segoe UI Black" panose="020B0A02040204020203" pitchFamily="34" charset="0"/>
                <a:ea typeface="Segoe UI Black" panose="020B0A02040204020203" pitchFamily="34" charset="0"/>
                <a:cs typeface="Segoe UI Black" panose="020B0A02040204020203" pitchFamily="34" charset="0"/>
              </a:rPr>
              <a:t>settlement</a:t>
            </a:r>
            <a:r>
              <a:rPr lang="en-US" sz="2400" dirty="0">
                <a:solidFill>
                  <a:prstClr val="black"/>
                </a:solidFill>
                <a:latin typeface="Segoe UI Black" panose="020B0A02040204020203" pitchFamily="34" charset="0"/>
                <a:ea typeface="Segoe UI Black" panose="020B0A02040204020203" pitchFamily="34" charset="0"/>
                <a:cs typeface="Segoe UI Black" panose="020B0A02040204020203" pitchFamily="34" charset="0"/>
              </a:rPr>
              <a:t>, </a:t>
            </a:r>
            <a:r>
              <a:rPr lang="en-US" sz="2400" u="sng" dirty="0">
                <a:solidFill>
                  <a:prstClr val="black"/>
                </a:solidFill>
                <a:latin typeface="Segoe UI Black" panose="020B0A02040204020203" pitchFamily="34" charset="0"/>
                <a:ea typeface="Segoe UI Black" panose="020B0A02040204020203" pitchFamily="34" charset="0"/>
                <a:cs typeface="Segoe UI Black" panose="020B0A02040204020203" pitchFamily="34" charset="0"/>
              </a:rPr>
              <a:t>soil liquefaction</a:t>
            </a:r>
            <a:r>
              <a:rPr lang="en-US" sz="2400" dirty="0">
                <a:solidFill>
                  <a:prstClr val="black"/>
                </a:solidFill>
                <a:latin typeface="Segoe UI Black" panose="020B0A02040204020203" pitchFamily="34" charset="0"/>
                <a:ea typeface="Segoe UI Black" panose="020B0A02040204020203" pitchFamily="34" charset="0"/>
                <a:cs typeface="Segoe UI Black" panose="020B0A02040204020203" pitchFamily="34" charset="0"/>
              </a:rPr>
              <a:t>, debris flows, lahars, or tsunamis.</a:t>
            </a:r>
          </a:p>
          <a:p>
            <a:pPr marL="457200" lvl="0" indent="-457200">
              <a:spcBef>
                <a:spcPts val="1800"/>
              </a:spcBef>
              <a:buFont typeface="Wingdings 3" panose="05040102010807070707" pitchFamily="18" charset="2"/>
              <a:buChar char=""/>
            </a:pPr>
            <a:r>
              <a:rPr lang="en-US" sz="2400" dirty="0">
                <a:solidFill>
                  <a:srgbClr val="0070C0"/>
                </a:solidFill>
                <a:latin typeface="Segoe UI Black" panose="020B0A02040204020203" pitchFamily="34" charset="0"/>
                <a:ea typeface="Segoe UI Black" panose="020B0A02040204020203" pitchFamily="34" charset="0"/>
                <a:cs typeface="Segoe UI Black" panose="020B0A02040204020203" pitchFamily="34" charset="0"/>
              </a:rPr>
              <a:t>Landslide hazard areas </a:t>
            </a:r>
            <a:r>
              <a:rPr lang="en-US" sz="2400" dirty="0">
                <a:solidFill>
                  <a:prstClr val="black"/>
                </a:solidFill>
                <a:latin typeface="Segoe UI Black" panose="020B0A02040204020203" pitchFamily="34" charset="0"/>
                <a:ea typeface="Segoe UI Black" panose="020B0A02040204020203" pitchFamily="34" charset="0"/>
                <a:cs typeface="Segoe UI Black" panose="020B0A02040204020203" pitchFamily="34" charset="0"/>
              </a:rPr>
              <a:t>are areas at risk of mass movement due to a combination of geologic, topographic, and hydrologic factors.</a:t>
            </a:r>
          </a:p>
        </p:txBody>
      </p:sp>
    </p:spTree>
    <p:extLst>
      <p:ext uri="{BB962C8B-B14F-4D97-AF65-F5344CB8AC3E}">
        <p14:creationId xmlns:p14="http://schemas.microsoft.com/office/powerpoint/2010/main" val="3750811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896112" y="1677352"/>
            <a:ext cx="4663440" cy="5149077"/>
          </a:xfrm>
          <a:prstGeom prst="rect">
            <a:avLst/>
          </a:prstGeom>
        </p:spPr>
      </p:pic>
      <p:sp>
        <p:nvSpPr>
          <p:cNvPr id="2" name="TextBox 1"/>
          <p:cNvSpPr txBox="1"/>
          <p:nvPr/>
        </p:nvSpPr>
        <p:spPr>
          <a:xfrm>
            <a:off x="303523" y="364430"/>
            <a:ext cx="11739125" cy="1246495"/>
          </a:xfrm>
          <a:prstGeom prst="rect">
            <a:avLst/>
          </a:prstGeom>
          <a:noFill/>
        </p:spPr>
        <p:txBody>
          <a:bodyPr wrap="square" rtlCol="0">
            <a:spAutoFit/>
          </a:bodyPr>
          <a:lstStyle/>
          <a:p>
            <a:r>
              <a:rPr lang="en-US" sz="3200" dirty="0">
                <a:solidFill>
                  <a:schemeClr val="accent1"/>
                </a:solidFill>
                <a:latin typeface="Segoe UI Black" panose="020B0A02040204020203" pitchFamily="34" charset="0"/>
                <a:ea typeface="Segoe UI Black" panose="020B0A02040204020203" pitchFamily="34" charset="0"/>
                <a:cs typeface="Segoe UI Black" panose="020B0A02040204020203" pitchFamily="34" charset="0"/>
              </a:rPr>
              <a:t>Geologically hazardous areas in the county</a:t>
            </a:r>
          </a:p>
          <a:p>
            <a:pPr marL="457200" indent="-457200">
              <a:spcBef>
                <a:spcPts val="1800"/>
              </a:spcBef>
              <a:buFont typeface="Wingdings 3" panose="05040102010807070707" pitchFamily="18" charset="2"/>
              <a:buChar char=""/>
            </a:pPr>
            <a:r>
              <a:rPr lang="en-US" sz="2800" dirty="0">
                <a:latin typeface="Segoe UI Black" panose="020B0A02040204020203" pitchFamily="34" charset="0"/>
                <a:ea typeface="Segoe UI Black" panose="020B0A02040204020203" pitchFamily="34" charset="0"/>
                <a:cs typeface="Segoe UI Black" panose="020B0A02040204020203" pitchFamily="34" charset="0"/>
              </a:rPr>
              <a:t>Seismic, landslide, and channel migration are the main hazards</a:t>
            </a:r>
          </a:p>
        </p:txBody>
      </p:sp>
      <p:sp>
        <p:nvSpPr>
          <p:cNvPr id="8" name="TextBox 7"/>
          <p:cNvSpPr txBox="1"/>
          <p:nvPr/>
        </p:nvSpPr>
        <p:spPr>
          <a:xfrm>
            <a:off x="1298448" y="2063205"/>
            <a:ext cx="1682496" cy="400110"/>
          </a:xfrm>
          <a:prstGeom prst="rect">
            <a:avLst/>
          </a:prstGeom>
          <a:noFill/>
        </p:spPr>
        <p:txBody>
          <a:bodyPr wrap="square" rtlCol="0">
            <a:spAutoFit/>
          </a:bodyPr>
          <a:lstStyle/>
          <a:p>
            <a:r>
              <a:rPr lang="en-US" sz="2000" dirty="0">
                <a:latin typeface="Segoe UI Black" panose="020B0A02040204020203" pitchFamily="34" charset="0"/>
                <a:ea typeface="Segoe UI Black" panose="020B0A02040204020203" pitchFamily="34" charset="0"/>
                <a:cs typeface="Segoe UI Black" panose="020B0A02040204020203" pitchFamily="34" charset="0"/>
              </a:rPr>
              <a:t>Earthquake</a:t>
            </a:r>
          </a:p>
        </p:txBody>
      </p:sp>
      <p:pic>
        <p:nvPicPr>
          <p:cNvPr id="9" name="Picture 8"/>
          <p:cNvPicPr>
            <a:picLocks noChangeAspect="1"/>
          </p:cNvPicPr>
          <p:nvPr/>
        </p:nvPicPr>
        <p:blipFill rotWithShape="1">
          <a:blip r:embed="rId3"/>
          <a:srcRect l="3455" t="3497" r="8927" b="7119"/>
          <a:stretch/>
        </p:blipFill>
        <p:spPr>
          <a:xfrm>
            <a:off x="6173084" y="1677352"/>
            <a:ext cx="4461387" cy="5024431"/>
          </a:xfrm>
          <a:prstGeom prst="rect">
            <a:avLst/>
          </a:prstGeom>
        </p:spPr>
      </p:pic>
      <p:sp>
        <p:nvSpPr>
          <p:cNvPr id="7" name="TextBox 6"/>
          <p:cNvSpPr txBox="1"/>
          <p:nvPr/>
        </p:nvSpPr>
        <p:spPr>
          <a:xfrm>
            <a:off x="6693688" y="2063205"/>
            <a:ext cx="1426464" cy="400110"/>
          </a:xfrm>
          <a:prstGeom prst="rect">
            <a:avLst/>
          </a:prstGeom>
          <a:noFill/>
        </p:spPr>
        <p:txBody>
          <a:bodyPr wrap="square" rtlCol="0">
            <a:spAutoFit/>
          </a:bodyPr>
          <a:lstStyle/>
          <a:p>
            <a:r>
              <a:rPr lang="en-US" sz="2000" dirty="0">
                <a:latin typeface="Segoe UI Black" panose="020B0A02040204020203" pitchFamily="34" charset="0"/>
                <a:ea typeface="Segoe UI Black" panose="020B0A02040204020203" pitchFamily="34" charset="0"/>
                <a:cs typeface="Segoe UI Black" panose="020B0A02040204020203" pitchFamily="34" charset="0"/>
              </a:rPr>
              <a:t>Landslide</a:t>
            </a:r>
          </a:p>
        </p:txBody>
      </p:sp>
    </p:spTree>
    <p:extLst>
      <p:ext uri="{BB962C8B-B14F-4D97-AF65-F5344CB8AC3E}">
        <p14:creationId xmlns:p14="http://schemas.microsoft.com/office/powerpoint/2010/main" val="2032724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95350" y="771525"/>
            <a:ext cx="10401300" cy="5314950"/>
          </a:xfrm>
          <a:prstGeom prst="rect">
            <a:avLst/>
          </a:prstGeom>
        </p:spPr>
      </p:pic>
      <p:sp>
        <p:nvSpPr>
          <p:cNvPr id="3" name="TextBox 2"/>
          <p:cNvSpPr txBox="1"/>
          <p:nvPr/>
        </p:nvSpPr>
        <p:spPr>
          <a:xfrm>
            <a:off x="1149980" y="939570"/>
            <a:ext cx="5040508" cy="461665"/>
          </a:xfrm>
          <a:prstGeom prst="rect">
            <a:avLst/>
          </a:prstGeom>
          <a:noFill/>
        </p:spPr>
        <p:txBody>
          <a:bodyPr wrap="square" rtlCol="0">
            <a:spAutoFit/>
          </a:bodyPr>
          <a:lstStyle/>
          <a:p>
            <a:r>
              <a:rPr lang="en-US" sz="2400"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Channel Migration Zones (CZM)</a:t>
            </a:r>
          </a:p>
        </p:txBody>
      </p:sp>
    </p:spTree>
    <p:extLst>
      <p:ext uri="{BB962C8B-B14F-4D97-AF65-F5344CB8AC3E}">
        <p14:creationId xmlns:p14="http://schemas.microsoft.com/office/powerpoint/2010/main" val="3715732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0525" y="702393"/>
            <a:ext cx="11253350" cy="4278094"/>
          </a:xfrm>
          <a:prstGeom prst="rect">
            <a:avLst/>
          </a:prstGeom>
          <a:noFill/>
        </p:spPr>
        <p:txBody>
          <a:bodyPr wrap="square" rtlCol="0">
            <a:spAutoFit/>
          </a:bodyPr>
          <a:lstStyle/>
          <a:p>
            <a:r>
              <a:rPr lang="en-US" sz="3200" dirty="0">
                <a:solidFill>
                  <a:schemeClr val="accent1"/>
                </a:solidFill>
                <a:latin typeface="Segoe UI Black" panose="020B0A02040204020203" pitchFamily="34" charset="0"/>
                <a:ea typeface="Segoe UI Black" panose="020B0A02040204020203" pitchFamily="34" charset="0"/>
                <a:cs typeface="Segoe UI Black" panose="020B0A02040204020203" pitchFamily="34" charset="0"/>
              </a:rPr>
              <a:t>Geologic hazard concerns for agriculture</a:t>
            </a:r>
          </a:p>
          <a:p>
            <a:pPr marL="457200" indent="-457200">
              <a:spcBef>
                <a:spcPts val="2400"/>
              </a:spcBef>
              <a:buFont typeface="Wingdings 3" panose="05040102010807070707" pitchFamily="18" charset="2"/>
              <a:buChar char=""/>
            </a:pPr>
            <a:r>
              <a:rPr lang="en-US" sz="2800" dirty="0">
                <a:latin typeface="Segoe UI Black" panose="020B0A02040204020203" pitchFamily="34" charset="0"/>
                <a:ea typeface="Segoe UI Black" panose="020B0A02040204020203" pitchFamily="34" charset="0"/>
                <a:cs typeface="Segoe UI Black" panose="020B0A02040204020203" pitchFamily="34" charset="0"/>
              </a:rPr>
              <a:t>Damage to property / safety of people &amp; livestock</a:t>
            </a:r>
          </a:p>
          <a:p>
            <a:pPr marL="457200" indent="-457200">
              <a:spcBef>
                <a:spcPts val="2400"/>
              </a:spcBef>
              <a:buFont typeface="Wingdings 3" panose="05040102010807070707" pitchFamily="18" charset="2"/>
              <a:buChar char=""/>
            </a:pPr>
            <a:r>
              <a:rPr lang="en-US" sz="2800" dirty="0">
                <a:latin typeface="Segoe UI Black" panose="020B0A02040204020203" pitchFamily="34" charset="0"/>
                <a:ea typeface="Segoe UI Black" panose="020B0A02040204020203" pitchFamily="34" charset="0"/>
                <a:cs typeface="Segoe UI Black" panose="020B0A02040204020203" pitchFamily="34" charset="0"/>
              </a:rPr>
              <a:t>Soil loss from sheet or bank erosion</a:t>
            </a:r>
          </a:p>
          <a:p>
            <a:pPr marL="457200" indent="-457200">
              <a:spcBef>
                <a:spcPts val="2400"/>
              </a:spcBef>
              <a:buFont typeface="Wingdings 3" panose="05040102010807070707" pitchFamily="18" charset="2"/>
              <a:buChar char=""/>
            </a:pPr>
            <a:r>
              <a:rPr lang="en-US" sz="2800" dirty="0">
                <a:latin typeface="Segoe UI Black" panose="020B0A02040204020203" pitchFamily="34" charset="0"/>
                <a:ea typeface="Segoe UI Black" panose="020B0A02040204020203" pitchFamily="34" charset="0"/>
                <a:cs typeface="Segoe UI Black" panose="020B0A02040204020203" pitchFamily="34" charset="0"/>
              </a:rPr>
              <a:t>Migration of streams through fields</a:t>
            </a:r>
          </a:p>
          <a:p>
            <a:pPr marL="457200" indent="-457200">
              <a:spcBef>
                <a:spcPts val="2400"/>
              </a:spcBef>
              <a:buFont typeface="Wingdings 3" panose="05040102010807070707" pitchFamily="18" charset="2"/>
              <a:buChar char=""/>
            </a:pPr>
            <a:r>
              <a:rPr lang="en-US" sz="2800" dirty="0">
                <a:latin typeface="Segoe UI Black" panose="020B0A02040204020203" pitchFamily="34" charset="0"/>
                <a:ea typeface="Segoe UI Black" panose="020B0A02040204020203" pitchFamily="34" charset="0"/>
                <a:cs typeface="Segoe UI Black" panose="020B0A02040204020203" pitchFamily="34" charset="0"/>
              </a:rPr>
              <a:t>Landslide unto crops / structure</a:t>
            </a:r>
          </a:p>
          <a:p>
            <a:pPr marL="457200" indent="-457200">
              <a:spcBef>
                <a:spcPts val="2400"/>
              </a:spcBef>
              <a:buFont typeface="Wingdings 3" panose="05040102010807070707" pitchFamily="18" charset="2"/>
              <a:buChar char=""/>
            </a:pPr>
            <a:r>
              <a:rPr lang="en-US" sz="2800" dirty="0">
                <a:latin typeface="Segoe UI Black" panose="020B0A02040204020203" pitchFamily="34" charset="0"/>
                <a:ea typeface="Segoe UI Black" panose="020B0A02040204020203" pitchFamily="34" charset="0"/>
                <a:cs typeface="Segoe UI Black" panose="020B0A02040204020203" pitchFamily="34" charset="0"/>
              </a:rPr>
              <a:t>Other?</a:t>
            </a:r>
          </a:p>
        </p:txBody>
      </p:sp>
    </p:spTree>
    <p:extLst>
      <p:ext uri="{BB962C8B-B14F-4D97-AF65-F5344CB8AC3E}">
        <p14:creationId xmlns:p14="http://schemas.microsoft.com/office/powerpoint/2010/main" val="777708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0525" y="702393"/>
            <a:ext cx="11253350" cy="5016758"/>
          </a:xfrm>
          <a:prstGeom prst="rect">
            <a:avLst/>
          </a:prstGeom>
          <a:noFill/>
        </p:spPr>
        <p:txBody>
          <a:bodyPr wrap="square" rtlCol="0">
            <a:spAutoFit/>
          </a:bodyPr>
          <a:lstStyle/>
          <a:p>
            <a:r>
              <a:rPr lang="en-US" sz="3200" dirty="0">
                <a:solidFill>
                  <a:schemeClr val="accent1"/>
                </a:solidFill>
                <a:latin typeface="Segoe UI Black" panose="020B0A02040204020203" pitchFamily="34" charset="0"/>
                <a:ea typeface="Segoe UI Black" panose="020B0A02040204020203" pitchFamily="34" charset="0"/>
                <a:cs typeface="Segoe UI Black" panose="020B0A02040204020203" pitchFamily="34" charset="0"/>
              </a:rPr>
              <a:t>ISP Strategies for Geologically Hazardous Areas</a:t>
            </a:r>
          </a:p>
          <a:p>
            <a:pPr marL="457200" indent="-457200">
              <a:spcBef>
                <a:spcPts val="2400"/>
              </a:spcBef>
              <a:buFont typeface="Wingdings 3" panose="05040102010807070707" pitchFamily="18" charset="2"/>
              <a:buChar char=""/>
            </a:pPr>
            <a:r>
              <a:rPr lang="en-US" sz="2800" dirty="0">
                <a:latin typeface="Segoe UI Black" panose="020B0A02040204020203" pitchFamily="34" charset="0"/>
                <a:ea typeface="Segoe UI Black" panose="020B0A02040204020203" pitchFamily="34" charset="0"/>
                <a:cs typeface="Segoe UI Black" panose="020B0A02040204020203" pitchFamily="34" charset="0"/>
              </a:rPr>
              <a:t>Retain / increase agricultural lands</a:t>
            </a:r>
          </a:p>
          <a:p>
            <a:pPr marL="457200" indent="-457200">
              <a:spcBef>
                <a:spcPts val="2400"/>
              </a:spcBef>
              <a:buFont typeface="Wingdings 3" panose="05040102010807070707" pitchFamily="18" charset="2"/>
              <a:buChar char=""/>
            </a:pPr>
            <a:r>
              <a:rPr lang="en-US" sz="2800" dirty="0">
                <a:latin typeface="Segoe UI Black" panose="020B0A02040204020203" pitchFamily="34" charset="0"/>
                <a:ea typeface="Segoe UI Black" panose="020B0A02040204020203" pitchFamily="34" charset="0"/>
                <a:cs typeface="Segoe UI Black" panose="020B0A02040204020203" pitchFamily="34" charset="0"/>
              </a:rPr>
              <a:t>Reduce bank erosion &amp; channel migration</a:t>
            </a:r>
          </a:p>
          <a:p>
            <a:pPr marL="457200" indent="-457200">
              <a:spcBef>
                <a:spcPts val="2400"/>
              </a:spcBef>
              <a:buFont typeface="Wingdings 3" panose="05040102010807070707" pitchFamily="18" charset="2"/>
              <a:buChar char=""/>
            </a:pPr>
            <a:r>
              <a:rPr lang="en-US" sz="2800" dirty="0">
                <a:latin typeface="Segoe UI Black" panose="020B0A02040204020203" pitchFamily="34" charset="0"/>
                <a:ea typeface="Segoe UI Black" panose="020B0A02040204020203" pitchFamily="34" charset="0"/>
                <a:cs typeface="Segoe UI Black" panose="020B0A02040204020203" pitchFamily="34" charset="0"/>
              </a:rPr>
              <a:t>Minimize erosion &amp; sedimentation</a:t>
            </a:r>
          </a:p>
          <a:p>
            <a:pPr marL="457200" indent="-457200">
              <a:spcBef>
                <a:spcPts val="2400"/>
              </a:spcBef>
              <a:buFont typeface="Wingdings 3" panose="05040102010807070707" pitchFamily="18" charset="2"/>
              <a:buChar char=""/>
            </a:pPr>
            <a:r>
              <a:rPr lang="en-US" sz="2800" dirty="0">
                <a:latin typeface="Segoe UI Black" panose="020B0A02040204020203" pitchFamily="34" charset="0"/>
                <a:ea typeface="Segoe UI Black" panose="020B0A02040204020203" pitchFamily="34" charset="0"/>
                <a:cs typeface="Segoe UI Black" panose="020B0A02040204020203" pitchFamily="34" charset="0"/>
              </a:rPr>
              <a:t>Reduce landslide potential</a:t>
            </a:r>
          </a:p>
          <a:p>
            <a:pPr marL="457200" indent="-457200">
              <a:spcBef>
                <a:spcPts val="2400"/>
              </a:spcBef>
              <a:buFont typeface="Wingdings 3" panose="05040102010807070707" pitchFamily="18" charset="2"/>
              <a:buChar char=""/>
            </a:pPr>
            <a:r>
              <a:rPr lang="en-US" sz="2800" dirty="0">
                <a:latin typeface="Segoe UI Black" panose="020B0A02040204020203" pitchFamily="34" charset="0"/>
                <a:ea typeface="Segoe UI Black" panose="020B0A02040204020203" pitchFamily="34" charset="0"/>
                <a:cs typeface="Segoe UI Black" panose="020B0A02040204020203" pitchFamily="34" charset="0"/>
              </a:rPr>
              <a:t>Minimize earthquake risk</a:t>
            </a:r>
          </a:p>
          <a:p>
            <a:pPr marL="457200" indent="-457200">
              <a:spcBef>
                <a:spcPts val="2400"/>
              </a:spcBef>
              <a:buFont typeface="Wingdings 3" panose="05040102010807070707" pitchFamily="18" charset="2"/>
              <a:buChar char=""/>
            </a:pPr>
            <a:r>
              <a:rPr lang="en-US" sz="2800" dirty="0">
                <a:latin typeface="Segoe UI Black" panose="020B0A02040204020203" pitchFamily="34" charset="0"/>
                <a:ea typeface="Segoe UI Black" panose="020B0A02040204020203" pitchFamily="34" charset="0"/>
                <a:cs typeface="Segoe UI Black" panose="020B0A02040204020203" pitchFamily="34" charset="0"/>
              </a:rPr>
              <a:t>Other?</a:t>
            </a:r>
          </a:p>
        </p:txBody>
      </p:sp>
    </p:spTree>
    <p:extLst>
      <p:ext uri="{BB962C8B-B14F-4D97-AF65-F5344CB8AC3E}">
        <p14:creationId xmlns:p14="http://schemas.microsoft.com/office/powerpoint/2010/main" val="278305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3464" y="113367"/>
            <a:ext cx="11381174" cy="1077218"/>
          </a:xfrm>
          <a:prstGeom prst="rect">
            <a:avLst/>
          </a:prstGeom>
          <a:noFill/>
        </p:spPr>
        <p:txBody>
          <a:bodyPr wrap="square" rtlCol="0">
            <a:spAutoFit/>
          </a:bodyPr>
          <a:lstStyle/>
          <a:p>
            <a:r>
              <a:rPr lang="en-US" sz="3200" dirty="0">
                <a:solidFill>
                  <a:schemeClr val="accent1"/>
                </a:solidFill>
                <a:latin typeface="Segoe UI Black" panose="020B0A02040204020203" pitchFamily="34" charset="0"/>
                <a:ea typeface="Segoe UI Black" panose="020B0A02040204020203" pitchFamily="34" charset="0"/>
                <a:cs typeface="Segoe UI Black" panose="020B0A02040204020203" pitchFamily="34" charset="0"/>
              </a:rPr>
              <a:t>Sample ISP conservation practices for geologically hazardous areas:</a:t>
            </a:r>
          </a:p>
        </p:txBody>
      </p:sp>
      <p:graphicFrame>
        <p:nvGraphicFramePr>
          <p:cNvPr id="3" name="Table 2"/>
          <p:cNvGraphicFramePr>
            <a:graphicFrameLocks noGrp="1"/>
          </p:cNvGraphicFramePr>
          <p:nvPr>
            <p:extLst/>
          </p:nvPr>
        </p:nvGraphicFramePr>
        <p:xfrm>
          <a:off x="283464" y="1327745"/>
          <a:ext cx="11768328" cy="5029200"/>
        </p:xfrm>
        <a:graphic>
          <a:graphicData uri="http://schemas.openxmlformats.org/drawingml/2006/table">
            <a:tbl>
              <a:tblPr firstRow="1" bandRow="1"/>
              <a:tblGrid>
                <a:gridCol w="6126186">
                  <a:extLst>
                    <a:ext uri="{9D8B030D-6E8A-4147-A177-3AD203B41FA5}">
                      <a16:colId xmlns:a16="http://schemas.microsoft.com/office/drawing/2014/main" xmlns="" val="3192103669"/>
                    </a:ext>
                  </a:extLst>
                </a:gridCol>
                <a:gridCol w="5642142">
                  <a:extLst>
                    <a:ext uri="{9D8B030D-6E8A-4147-A177-3AD203B41FA5}">
                      <a16:colId xmlns:a16="http://schemas.microsoft.com/office/drawing/2014/main" xmlns="" val="1448746461"/>
                    </a:ext>
                  </a:extLst>
                </a:gridCol>
              </a:tblGrid>
              <a:tr h="370840">
                <a:tc>
                  <a:txBody>
                    <a:bodyPr/>
                    <a:lstStyle/>
                    <a:p>
                      <a:pPr marL="285750" marR="0" lvl="0" indent="-28575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lang="en-US" sz="2400" dirty="0">
                          <a:latin typeface="Segoe UI Black" panose="020B0A02040204020203" pitchFamily="34" charset="0"/>
                          <a:ea typeface="Segoe UI Black" panose="020B0A02040204020203" pitchFamily="34" charset="0"/>
                          <a:cs typeface="Segoe UI Black" panose="020B0A02040204020203" pitchFamily="34" charset="0"/>
                        </a:rPr>
                        <a:t>Agricultural land preservation*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57200" marR="0" lvl="0" indent="-45720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lang="en-US" sz="2400" dirty="0">
                          <a:latin typeface="Segoe UI Black" panose="020B0A02040204020203" pitchFamily="34" charset="0"/>
                          <a:ea typeface="Segoe UI Black" panose="020B0A02040204020203" pitchFamily="34" charset="0"/>
                          <a:cs typeface="Segoe UI Black" panose="020B0A02040204020203" pitchFamily="34" charset="0"/>
                        </a:rPr>
                        <a:t>Channel bed stabilization*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522513595"/>
                  </a:ext>
                </a:extLst>
              </a:tr>
              <a:tr h="3708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285750" marR="0" lvl="0" indent="-28575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lang="en-US" sz="2400" dirty="0">
                          <a:latin typeface="Segoe UI Black" panose="020B0A02040204020203" pitchFamily="34" charset="0"/>
                          <a:ea typeface="Segoe UI Black" panose="020B0A02040204020203" pitchFamily="34" charset="0"/>
                          <a:cs typeface="Segoe UI Black" panose="020B0A02040204020203" pitchFamily="34" charset="0"/>
                        </a:rPr>
                        <a:t>Conservation cover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457200" marR="0" lvl="0" indent="-45720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lang="en-US" sz="2400" dirty="0">
                          <a:latin typeface="Segoe UI Black" panose="020B0A02040204020203" pitchFamily="34" charset="0"/>
                          <a:ea typeface="Segoe UI Black" panose="020B0A02040204020203" pitchFamily="34" charset="0"/>
                          <a:cs typeface="Segoe UI Black" panose="020B0A02040204020203" pitchFamily="34" charset="0"/>
                        </a:rPr>
                        <a:t>Conservation crop rotation*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809289901"/>
                  </a:ext>
                </a:extLst>
              </a:tr>
              <a:tr h="41536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285750" marR="0" lvl="0" indent="-28575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lang="en-US" sz="2400" dirty="0">
                          <a:latin typeface="Segoe UI Black" panose="020B0A02040204020203" pitchFamily="34" charset="0"/>
                          <a:ea typeface="Segoe UI Black" panose="020B0A02040204020203" pitchFamily="34" charset="0"/>
                          <a:cs typeface="Segoe UI Black" panose="020B0A02040204020203" pitchFamily="34" charset="0"/>
                        </a:rPr>
                        <a:t>Contour buffer strips &amp; farming*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457200" marR="0" lvl="0" indent="-45720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lang="en-US" sz="2400" dirty="0">
                          <a:latin typeface="Segoe UI Black" panose="020B0A02040204020203" pitchFamily="34" charset="0"/>
                          <a:ea typeface="Segoe UI Black" panose="020B0A02040204020203" pitchFamily="34" charset="0"/>
                          <a:cs typeface="Segoe UI Black" panose="020B0A02040204020203" pitchFamily="34" charset="0"/>
                        </a:rPr>
                        <a:t>Cover crop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444951051"/>
                  </a:ext>
                </a:extLst>
              </a:tr>
              <a:tr h="3708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285750" marR="0" lvl="0" indent="-28575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lang="en-US" sz="2400" dirty="0">
                          <a:latin typeface="Segoe UI Black" panose="020B0A02040204020203" pitchFamily="34" charset="0"/>
                          <a:ea typeface="Segoe UI Black" panose="020B0A02040204020203" pitchFamily="34" charset="0"/>
                          <a:cs typeface="Segoe UI Black" panose="020B0A02040204020203" pitchFamily="34" charset="0"/>
                        </a:rPr>
                        <a:t>Direct seed*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457200" marR="0" lvl="0" indent="-45720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lang="en-US" sz="2400" dirty="0">
                          <a:latin typeface="Segoe UI Black" panose="020B0A02040204020203" pitchFamily="34" charset="0"/>
                          <a:ea typeface="Segoe UI Black" panose="020B0A02040204020203" pitchFamily="34" charset="0"/>
                          <a:cs typeface="Segoe UI Black" panose="020B0A02040204020203" pitchFamily="34" charset="0"/>
                        </a:rPr>
                        <a:t>Fencing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948558245"/>
                  </a:ext>
                </a:extLst>
              </a:tr>
              <a:tr h="3708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285750" marR="0" lvl="0" indent="-28575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lang="en-US" sz="2400" dirty="0">
                          <a:latin typeface="Segoe UI Black" panose="020B0A02040204020203" pitchFamily="34" charset="0"/>
                          <a:ea typeface="Segoe UI Black" panose="020B0A02040204020203" pitchFamily="34" charset="0"/>
                          <a:cs typeface="Segoe UI Black" panose="020B0A02040204020203" pitchFamily="34" charset="0"/>
                        </a:rPr>
                        <a:t>Grassed waterways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457200" marR="0" lvl="0" indent="-45720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lang="en-US" sz="2400" dirty="0">
                          <a:latin typeface="Segoe UI Black" panose="020B0A02040204020203" pitchFamily="34" charset="0"/>
                          <a:ea typeface="Segoe UI Black" panose="020B0A02040204020203" pitchFamily="34" charset="0"/>
                          <a:cs typeface="Segoe UI Black" panose="020B0A02040204020203" pitchFamily="34" charset="0"/>
                        </a:rPr>
                        <a:t>Heavy use area protection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773905181"/>
                  </a:ext>
                </a:extLst>
              </a:tr>
              <a:tr h="370840">
                <a:tc>
                  <a:txBody>
                    <a:bodyPr/>
                    <a:lstStyle/>
                    <a:p>
                      <a:pPr marL="285750" marR="0" lvl="0" indent="-28575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lang="en-US" sz="2400" dirty="0">
                          <a:latin typeface="Segoe UI Black" panose="020B0A02040204020203" pitchFamily="34" charset="0"/>
                          <a:ea typeface="Segoe UI Black" panose="020B0A02040204020203" pitchFamily="34" charset="0"/>
                          <a:cs typeface="Segoe UI Black" panose="020B0A02040204020203" pitchFamily="34" charset="0"/>
                        </a:rPr>
                        <a:t>Hedgerow planting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57200" marR="0" lvl="0" indent="-45720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lang="en-US" sz="2400" dirty="0">
                          <a:latin typeface="Segoe UI Black" panose="020B0A02040204020203" pitchFamily="34" charset="0"/>
                          <a:ea typeface="Segoe UI Black" panose="020B0A02040204020203" pitchFamily="34" charset="0"/>
                          <a:cs typeface="Segoe UI Black" panose="020B0A02040204020203" pitchFamily="34" charset="0"/>
                        </a:rPr>
                        <a:t>Mulching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302895622"/>
                  </a:ext>
                </a:extLst>
              </a:tr>
              <a:tr h="3708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285750" marR="0" lvl="0" indent="-28575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lang="en-US" sz="2400" dirty="0">
                          <a:latin typeface="Segoe UI Black" panose="020B0A02040204020203" pitchFamily="34" charset="0"/>
                          <a:ea typeface="Segoe UI Black" panose="020B0A02040204020203" pitchFamily="34" charset="0"/>
                          <a:cs typeface="Segoe UI Black" panose="020B0A02040204020203" pitchFamily="34" charset="0"/>
                        </a:rPr>
                        <a:t>Prescribed grazing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457200" marR="0" lvl="0" indent="-45720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lang="en-US" sz="2400" dirty="0">
                          <a:latin typeface="Segoe UI Black" panose="020B0A02040204020203" pitchFamily="34" charset="0"/>
                          <a:ea typeface="Segoe UI Black" panose="020B0A02040204020203" pitchFamily="34" charset="0"/>
                          <a:cs typeface="Segoe UI Black" panose="020B0A02040204020203" pitchFamily="34" charset="0"/>
                        </a:rPr>
                        <a:t>Range cover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360363403"/>
                  </a:ext>
                </a:extLst>
              </a:tr>
              <a:tr h="3708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285750" marR="0" lvl="0" indent="-28575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lang="en-US" sz="2400" dirty="0">
                          <a:latin typeface="Segoe UI Black" panose="020B0A02040204020203" pitchFamily="34" charset="0"/>
                          <a:ea typeface="Segoe UI Black" panose="020B0A02040204020203" pitchFamily="34" charset="0"/>
                          <a:cs typeface="Segoe UI Black" panose="020B0A02040204020203" pitchFamily="34" charset="0"/>
                        </a:rPr>
                        <a:t>Riparian forest buffer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457200" marR="0" lvl="0" indent="-45720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lang="en-US" sz="2400" dirty="0">
                          <a:latin typeface="Segoe UI Black" panose="020B0A02040204020203" pitchFamily="34" charset="0"/>
                          <a:ea typeface="Segoe UI Black" panose="020B0A02040204020203" pitchFamily="34" charset="0"/>
                          <a:cs typeface="Segoe UI Black" panose="020B0A02040204020203" pitchFamily="34" charset="0"/>
                        </a:rPr>
                        <a:t>Riparian herbaceous cover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74987312"/>
                  </a:ext>
                </a:extLst>
              </a:tr>
              <a:tr h="370840">
                <a:tc>
                  <a:txBody>
                    <a:bodyPr/>
                    <a:lstStyle/>
                    <a:p>
                      <a:pPr marL="285750" marR="0" lvl="0" indent="-28575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lang="en-US" sz="2400" dirty="0">
                          <a:latin typeface="Segoe UI Black" panose="020B0A02040204020203" pitchFamily="34" charset="0"/>
                          <a:ea typeface="Segoe UI Black" panose="020B0A02040204020203" pitchFamily="34" charset="0"/>
                          <a:cs typeface="Segoe UI Black" panose="020B0A02040204020203" pitchFamily="34" charset="0"/>
                        </a:rPr>
                        <a:t>Stream habitat improvement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57200" marR="0" lvl="0" indent="-45720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lang="en-US" sz="2400" dirty="0">
                          <a:latin typeface="Segoe UI Black" panose="020B0A02040204020203" pitchFamily="34" charset="0"/>
                          <a:ea typeface="Segoe UI Black" panose="020B0A02040204020203" pitchFamily="34" charset="0"/>
                          <a:cs typeface="Segoe UI Black" panose="020B0A02040204020203" pitchFamily="34" charset="0"/>
                        </a:rPr>
                        <a:t>Tree / shrub establishment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57534011"/>
                  </a:ext>
                </a:extLst>
              </a:tr>
              <a:tr h="370840">
                <a:tc>
                  <a:txBody>
                    <a:bodyPr/>
                    <a:lstStyle/>
                    <a:p>
                      <a:pPr marL="285750" marR="0" lvl="0" indent="-28575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lang="en-US" sz="2400" dirty="0">
                          <a:latin typeface="Segoe UI Black" panose="020B0A02040204020203" pitchFamily="34" charset="0"/>
                          <a:ea typeface="Segoe UI Black" panose="020B0A02040204020203" pitchFamily="34" charset="0"/>
                          <a:cs typeface="Segoe UI Black" panose="020B0A02040204020203" pitchFamily="34" charset="0"/>
                        </a:rPr>
                        <a:t>Water &amp; sediment control basin*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57200" marR="0" lvl="0" indent="-45720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lang="en-US" sz="2400" dirty="0">
                          <a:latin typeface="Segoe UI Black" panose="020B0A02040204020203" pitchFamily="34" charset="0"/>
                          <a:ea typeface="Segoe UI Black" panose="020B0A02040204020203" pitchFamily="34" charset="0"/>
                          <a:cs typeface="Segoe UI Black" panose="020B0A02040204020203" pitchFamily="34" charset="0"/>
                        </a:rPr>
                        <a:t>Watering facility*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698306429"/>
                  </a:ext>
                </a:extLst>
              </a:tr>
              <a:tr h="370840">
                <a:tc>
                  <a:txBody>
                    <a:bodyPr/>
                    <a:lstStyle/>
                    <a:p>
                      <a:pPr marL="285750" marR="0" lvl="0" indent="-28575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lang="en-US" sz="2400" dirty="0">
                          <a:latin typeface="Segoe UI Black" panose="020B0A02040204020203" pitchFamily="34" charset="0"/>
                          <a:ea typeface="Segoe UI Black" panose="020B0A02040204020203" pitchFamily="34" charset="0"/>
                          <a:cs typeface="Segoe UI Black" panose="020B0A02040204020203" pitchFamily="34" charset="0"/>
                        </a:rPr>
                        <a:t>Info on earthquake risk*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57200" marR="0" lvl="0" indent="-45720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lang="en-US" sz="2400" dirty="0">
                          <a:latin typeface="Segoe UI Black" panose="020B0A02040204020203" pitchFamily="34" charset="0"/>
                          <a:ea typeface="Segoe UI Black" panose="020B0A02040204020203" pitchFamily="34" charset="0"/>
                          <a:cs typeface="Segoe UI Black" panose="020B0A02040204020203" pitchFamily="34" charset="0"/>
                        </a:rPr>
                        <a:t>Other?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544768386"/>
                  </a:ext>
                </a:extLst>
              </a:tr>
            </a:tbl>
          </a:graphicData>
        </a:graphic>
      </p:graphicFrame>
    </p:spTree>
    <p:extLst>
      <p:ext uri="{BB962C8B-B14F-4D97-AF65-F5344CB8AC3E}">
        <p14:creationId xmlns:p14="http://schemas.microsoft.com/office/powerpoint/2010/main" val="3326508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241002"/>
            <a:ext cx="12192000" cy="616998"/>
          </a:xfrm>
          <a:prstGeom prst="rect">
            <a:avLst/>
          </a:prstGeom>
          <a:solidFill>
            <a:schemeClr val="accent6">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 name="Rectangle 2"/>
          <p:cNvSpPr/>
          <p:nvPr/>
        </p:nvSpPr>
        <p:spPr>
          <a:xfrm>
            <a:off x="0" y="6239800"/>
            <a:ext cx="12192000" cy="15979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6079401"/>
            <a:ext cx="12192000" cy="159798"/>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0"/>
            <a:ext cx="12192000" cy="11541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43990" y="1513764"/>
            <a:ext cx="9580753" cy="1938992"/>
          </a:xfrm>
          <a:prstGeom prst="rect">
            <a:avLst/>
          </a:prstGeom>
        </p:spPr>
        <p:txBody>
          <a:bodyPr wrap="square">
            <a:spAutoFit/>
          </a:bodyPr>
          <a:lstStyle/>
          <a:p>
            <a:pPr lvl="0">
              <a:spcBef>
                <a:spcPts val="1800"/>
              </a:spcBef>
            </a:pPr>
            <a:r>
              <a:rPr lang="en-US" sz="4000" dirty="0">
                <a:solidFill>
                  <a:schemeClr val="accent6">
                    <a:lumMod val="75000"/>
                  </a:schemeClr>
                </a:solidFill>
                <a:latin typeface="Segoe UI Black" panose="020B0A02040204020203" pitchFamily="34" charset="0"/>
                <a:ea typeface="Segoe UI Black" panose="020B0A02040204020203" pitchFamily="34" charset="0"/>
                <a:cs typeface="Segoe UI Black" panose="020B0A02040204020203" pitchFamily="34" charset="0"/>
              </a:rPr>
              <a:t>Intersection of Fish &amp; Wildlife Habitat Conservation Areas (FWHCA) and Agriculture</a:t>
            </a:r>
          </a:p>
        </p:txBody>
      </p:sp>
    </p:spTree>
    <p:extLst>
      <p:ext uri="{BB962C8B-B14F-4D97-AF65-F5344CB8AC3E}">
        <p14:creationId xmlns:p14="http://schemas.microsoft.com/office/powerpoint/2010/main" val="2540371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30547" y="69817"/>
            <a:ext cx="11930906" cy="6626926"/>
          </a:xfrm>
          <a:prstGeom prst="rect">
            <a:avLst/>
          </a:prstGeom>
        </p:spPr>
      </p:pic>
      <p:sp>
        <p:nvSpPr>
          <p:cNvPr id="4" name="TextBox 3"/>
          <p:cNvSpPr txBox="1"/>
          <p:nvPr/>
        </p:nvSpPr>
        <p:spPr>
          <a:xfrm>
            <a:off x="1091243" y="1045964"/>
            <a:ext cx="10850822" cy="3370153"/>
          </a:xfrm>
          <a:prstGeom prst="rect">
            <a:avLst/>
          </a:prstGeom>
          <a:noFill/>
        </p:spPr>
        <p:txBody>
          <a:bodyPr wrap="square" rtlCol="0">
            <a:spAutoFit/>
          </a:bodyPr>
          <a:lstStyle/>
          <a:p>
            <a:pPr algn="ctr"/>
            <a:r>
              <a:rPr lang="en-US" sz="4000" dirty="0">
                <a:solidFill>
                  <a:schemeClr val="accent6">
                    <a:lumMod val="75000"/>
                  </a:schemeClr>
                </a:solidFill>
                <a:latin typeface="Segoe UI Black" panose="020B0A02040204020203" pitchFamily="34" charset="0"/>
                <a:ea typeface="Segoe UI Black" panose="020B0A02040204020203" pitchFamily="34" charset="0"/>
                <a:cs typeface="Segoe UI Black" panose="020B0A02040204020203" pitchFamily="34" charset="0"/>
              </a:rPr>
              <a:t>Agenda</a:t>
            </a:r>
          </a:p>
          <a:p>
            <a:pPr marL="514350" lvl="0" indent="-514350">
              <a:spcBef>
                <a:spcPts val="1800"/>
              </a:spcBef>
              <a:buFont typeface="+mj-lt"/>
              <a:buAutoNum type="arabicPeriod"/>
            </a:pPr>
            <a:r>
              <a:rPr lang="en-US" sz="3200" dirty="0">
                <a:solidFill>
                  <a:prstClr val="black"/>
                </a:solidFill>
                <a:latin typeface="Segoe UI Black" panose="020B0A02040204020203" pitchFamily="34" charset="0"/>
                <a:ea typeface="Segoe UI Black" panose="020B0A02040204020203" pitchFamily="34" charset="0"/>
                <a:cs typeface="Segoe UI Black" panose="020B0A02040204020203" pitchFamily="34" charset="0"/>
              </a:rPr>
              <a:t>Frequently flooded areas</a:t>
            </a:r>
          </a:p>
          <a:p>
            <a:pPr marL="514350" lvl="0" indent="-514350">
              <a:spcBef>
                <a:spcPts val="1800"/>
              </a:spcBef>
              <a:buFont typeface="+mj-lt"/>
              <a:buAutoNum type="arabicPeriod"/>
            </a:pPr>
            <a:r>
              <a:rPr lang="en-US" sz="3200" dirty="0">
                <a:solidFill>
                  <a:prstClr val="black"/>
                </a:solidFill>
                <a:latin typeface="Segoe UI Black" panose="020B0A02040204020203" pitchFamily="34" charset="0"/>
                <a:ea typeface="Segoe UI Black" panose="020B0A02040204020203" pitchFamily="34" charset="0"/>
                <a:cs typeface="Segoe UI Black" panose="020B0A02040204020203" pitchFamily="34" charset="0"/>
              </a:rPr>
              <a:t>Geologically hazardous areas</a:t>
            </a:r>
          </a:p>
          <a:p>
            <a:pPr marL="514350" lvl="0" indent="-514350">
              <a:spcBef>
                <a:spcPts val="1800"/>
              </a:spcBef>
              <a:buFont typeface="+mj-lt"/>
              <a:buAutoNum type="arabicPeriod"/>
            </a:pPr>
            <a:r>
              <a:rPr lang="en-US" sz="3200" dirty="0">
                <a:solidFill>
                  <a:prstClr val="black"/>
                </a:solidFill>
                <a:latin typeface="Segoe UI Black" panose="020B0A02040204020203" pitchFamily="34" charset="0"/>
                <a:ea typeface="Segoe UI Black" panose="020B0A02040204020203" pitchFamily="34" charset="0"/>
                <a:cs typeface="Segoe UI Black" panose="020B0A02040204020203" pitchFamily="34" charset="0"/>
              </a:rPr>
              <a:t>Fish &amp; wildlife habitat conservation areas (FWHCAs)</a:t>
            </a:r>
          </a:p>
        </p:txBody>
      </p:sp>
    </p:spTree>
    <p:extLst>
      <p:ext uri="{BB962C8B-B14F-4D97-AF65-F5344CB8AC3E}">
        <p14:creationId xmlns:p14="http://schemas.microsoft.com/office/powerpoint/2010/main" val="14558082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6943" y="501710"/>
            <a:ext cx="11438977" cy="5786199"/>
          </a:xfrm>
          <a:prstGeom prst="rect">
            <a:avLst/>
          </a:prstGeom>
        </p:spPr>
        <p:txBody>
          <a:bodyPr wrap="square">
            <a:spAutoFit/>
          </a:bodyPr>
          <a:lstStyle/>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US" sz="3200" b="0" i="0" u="none" strike="noStrike" kern="1200" cap="none" spc="0" normalizeH="0" baseline="0" noProof="0" dirty="0">
                <a:ln>
                  <a:noFill/>
                </a:ln>
                <a:solidFill>
                  <a:srgbClr val="70AD47">
                    <a:lumMod val="75000"/>
                  </a:srgbClr>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What are FWHCAs under GMA?</a:t>
            </a:r>
          </a:p>
          <a:p>
            <a:pPr lvl="0">
              <a:spcBef>
                <a:spcPts val="1800"/>
              </a:spcBef>
            </a:pPr>
            <a:r>
              <a:rPr lang="en-US" sz="2800" dirty="0">
                <a:solidFill>
                  <a:prstClr val="black"/>
                </a:solidFill>
                <a:latin typeface="Segoe UI Black" panose="020B0A02040204020203" pitchFamily="34" charset="0"/>
                <a:ea typeface="Segoe UI Black" panose="020B0A02040204020203" pitchFamily="34" charset="0"/>
                <a:cs typeface="Segoe UI Black" panose="020B0A02040204020203" pitchFamily="34" charset="0"/>
              </a:rPr>
              <a:t>(L)and management for maintaining populations of species in suitable habitats within their natural geographic distribution so that the habitat available is sufficient to support viable populations over the long term and isolated subpopulations are not created.  This does not mean maintaining all individuals of all species at all times, but it does mean not degrading or reducing populations or habitats so that they are no longer viable over the long term.  Counties and cities should engage in cooperative planning and coordination to help assure long term population viability.</a:t>
            </a:r>
          </a:p>
          <a:p>
            <a:pPr lvl="0">
              <a:spcBef>
                <a:spcPts val="1800"/>
              </a:spcBef>
            </a:pPr>
            <a:endParaRPr kumimoji="0" lang="en-US" sz="28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Segoe UI Black" panose="020B0A02040204020203" pitchFamily="34" charset="0"/>
            </a:endParaRPr>
          </a:p>
        </p:txBody>
      </p:sp>
    </p:spTree>
    <p:extLst>
      <p:ext uri="{BB962C8B-B14F-4D97-AF65-F5344CB8AC3E}">
        <p14:creationId xmlns:p14="http://schemas.microsoft.com/office/powerpoint/2010/main" val="1584887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6943" y="501710"/>
            <a:ext cx="11438977" cy="5616922"/>
          </a:xfrm>
          <a:prstGeom prst="rect">
            <a:avLst/>
          </a:prstGeom>
        </p:spPr>
        <p:txBody>
          <a:bodyPr wrap="square">
            <a:spAutoFit/>
          </a:bodyPr>
          <a:lstStyle/>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US" sz="3200" b="0" i="0" u="none" strike="noStrike" kern="1200" cap="none" spc="0" normalizeH="0" baseline="0" noProof="0" dirty="0">
                <a:ln>
                  <a:noFill/>
                </a:ln>
                <a:solidFill>
                  <a:srgbClr val="70AD47">
                    <a:lumMod val="75000"/>
                  </a:srgbClr>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What are FWHCAs under GMA?</a:t>
            </a:r>
          </a:p>
          <a:p>
            <a:pPr marL="457200" lvl="0" indent="-457200">
              <a:spcBef>
                <a:spcPts val="1800"/>
              </a:spcBef>
              <a:buFont typeface="Wingdings 3" panose="05040102010807070707" pitchFamily="18" charset="2"/>
              <a:buChar char=""/>
            </a:pPr>
            <a:r>
              <a:rPr lang="en-US" sz="2800" dirty="0">
                <a:solidFill>
                  <a:prstClr val="black"/>
                </a:solidFill>
                <a:latin typeface="Segoe UI Black" panose="020B0A02040204020203" pitchFamily="34" charset="0"/>
                <a:ea typeface="Segoe UI Black" panose="020B0A02040204020203" pitchFamily="34" charset="0"/>
                <a:cs typeface="Segoe UI Black" panose="020B0A02040204020203" pitchFamily="34" charset="0"/>
              </a:rPr>
              <a:t>Areas where endangered, threatened, and sensitive species have a primary association</a:t>
            </a:r>
          </a:p>
          <a:p>
            <a:pPr marL="457200" lvl="0" indent="-457200">
              <a:spcBef>
                <a:spcPts val="1800"/>
              </a:spcBef>
              <a:buFont typeface="Wingdings 3" panose="05040102010807070707" pitchFamily="18" charset="2"/>
              <a:buChar char=""/>
            </a:pPr>
            <a:r>
              <a:rPr lang="en-US" sz="2800" dirty="0">
                <a:solidFill>
                  <a:prstClr val="black"/>
                </a:solidFill>
                <a:latin typeface="Segoe UI Black" panose="020B0A02040204020203" pitchFamily="34" charset="0"/>
                <a:ea typeface="Segoe UI Black" panose="020B0A02040204020203" pitchFamily="34" charset="0"/>
                <a:cs typeface="Segoe UI Black" panose="020B0A02040204020203" pitchFamily="34" charset="0"/>
              </a:rPr>
              <a:t>Naturally occurring ponds under twenty acres and their submerged aquatic beds that provide fish or wildlife habitat</a:t>
            </a:r>
          </a:p>
          <a:p>
            <a:pPr marL="457200" lvl="0" indent="-457200">
              <a:spcBef>
                <a:spcPts val="1800"/>
              </a:spcBef>
              <a:buFont typeface="Wingdings 3" panose="05040102010807070707" pitchFamily="18" charset="2"/>
              <a:buChar char=""/>
            </a:pPr>
            <a:r>
              <a:rPr lang="en-US" sz="2800" dirty="0">
                <a:solidFill>
                  <a:prstClr val="black"/>
                </a:solidFill>
                <a:latin typeface="Segoe UI Black" panose="020B0A02040204020203" pitchFamily="34" charset="0"/>
                <a:ea typeface="Segoe UI Black" panose="020B0A02040204020203" pitchFamily="34" charset="0"/>
                <a:cs typeface="Segoe UI Black" panose="020B0A02040204020203" pitchFamily="34" charset="0"/>
              </a:rPr>
              <a:t>Waters of the state  </a:t>
            </a:r>
          </a:p>
          <a:p>
            <a:pPr marL="457200" lvl="0" indent="-457200">
              <a:spcBef>
                <a:spcPts val="1800"/>
              </a:spcBef>
              <a:buFont typeface="Wingdings 3" panose="05040102010807070707" pitchFamily="18" charset="2"/>
              <a:buChar char=""/>
            </a:pPr>
            <a:r>
              <a:rPr lang="en-US" sz="2800" dirty="0">
                <a:solidFill>
                  <a:prstClr val="black"/>
                </a:solidFill>
                <a:latin typeface="Segoe UI Black" panose="020B0A02040204020203" pitchFamily="34" charset="0"/>
                <a:ea typeface="Segoe UI Black" panose="020B0A02040204020203" pitchFamily="34" charset="0"/>
                <a:cs typeface="Segoe UI Black" panose="020B0A02040204020203" pitchFamily="34" charset="0"/>
              </a:rPr>
              <a:t>Lakes, ponds, streams, and rivers planted with game fish by a governmental or tribal entity</a:t>
            </a:r>
          </a:p>
          <a:p>
            <a:pPr marL="457200" lvl="0" indent="-457200">
              <a:spcBef>
                <a:spcPts val="1800"/>
              </a:spcBef>
              <a:buFont typeface="Wingdings 3" panose="05040102010807070707" pitchFamily="18" charset="2"/>
              <a:buChar char=""/>
            </a:pPr>
            <a:r>
              <a:rPr lang="en-US" sz="2800" dirty="0">
                <a:solidFill>
                  <a:prstClr val="black"/>
                </a:solidFill>
                <a:latin typeface="Segoe UI Black" panose="020B0A02040204020203" pitchFamily="34" charset="0"/>
                <a:ea typeface="Segoe UI Black" panose="020B0A02040204020203" pitchFamily="34" charset="0"/>
                <a:cs typeface="Segoe UI Black" panose="020B0A02040204020203" pitchFamily="34" charset="0"/>
              </a:rPr>
              <a:t>State natural area preserves, natural resource conservation areas, and state wildlife areas</a:t>
            </a:r>
          </a:p>
        </p:txBody>
      </p:sp>
    </p:spTree>
    <p:extLst>
      <p:ext uri="{BB962C8B-B14F-4D97-AF65-F5344CB8AC3E}">
        <p14:creationId xmlns:p14="http://schemas.microsoft.com/office/powerpoint/2010/main" val="1842456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3523" y="364430"/>
            <a:ext cx="11267829" cy="4324261"/>
          </a:xfrm>
          <a:prstGeom prst="rect">
            <a:avLst/>
          </a:prstGeom>
          <a:noFill/>
        </p:spPr>
        <p:txBody>
          <a:bodyPr wrap="square" rtlCol="0">
            <a:spAutoFit/>
          </a:bodyPr>
          <a:lstStyle/>
          <a:p>
            <a:r>
              <a:rPr lang="en-US" sz="3200" dirty="0">
                <a:solidFill>
                  <a:schemeClr val="accent1"/>
                </a:solidFill>
                <a:latin typeface="Segoe UI Black" panose="020B0A02040204020203" pitchFamily="34" charset="0"/>
                <a:ea typeface="Segoe UI Black" panose="020B0A02040204020203" pitchFamily="34" charset="0"/>
                <a:cs typeface="Segoe UI Black" panose="020B0A02040204020203" pitchFamily="34" charset="0"/>
              </a:rPr>
              <a:t>FWHCA in the county</a:t>
            </a:r>
          </a:p>
          <a:p>
            <a:pPr marL="457200" indent="-457200">
              <a:spcBef>
                <a:spcPts val="1800"/>
              </a:spcBef>
              <a:buFont typeface="Wingdings 3" panose="05040102010807070707" pitchFamily="18" charset="2"/>
              <a:buChar char=""/>
            </a:pPr>
            <a:r>
              <a:rPr lang="en-US" sz="2800" dirty="0">
                <a:latin typeface="Segoe UI Black" panose="020B0A02040204020203" pitchFamily="34" charset="0"/>
                <a:ea typeface="Segoe UI Black" panose="020B0A02040204020203" pitchFamily="34" charset="0"/>
                <a:cs typeface="Segoe UI Black" panose="020B0A02040204020203" pitchFamily="34" charset="0"/>
              </a:rPr>
              <a:t>Mapped by WDFW Priority Habitats and Species</a:t>
            </a:r>
          </a:p>
          <a:p>
            <a:pPr marL="457200" indent="-457200">
              <a:spcBef>
                <a:spcPts val="1800"/>
              </a:spcBef>
              <a:buFont typeface="Wingdings 3" panose="05040102010807070707" pitchFamily="18" charset="2"/>
              <a:buChar char=""/>
            </a:pPr>
            <a:r>
              <a:rPr lang="en-US" sz="2800" dirty="0">
                <a:latin typeface="Segoe UI Black" panose="020B0A02040204020203" pitchFamily="34" charset="0"/>
                <a:ea typeface="Segoe UI Black" panose="020B0A02040204020203" pitchFamily="34" charset="0"/>
                <a:cs typeface="Segoe UI Black" panose="020B0A02040204020203" pitchFamily="34" charset="0"/>
              </a:rPr>
              <a:t>Fish, amphibians, reptiles, birds, mammals, invertebrates, and habitats</a:t>
            </a:r>
          </a:p>
          <a:p>
            <a:pPr marL="457200" indent="-457200">
              <a:spcBef>
                <a:spcPts val="1800"/>
              </a:spcBef>
              <a:buFont typeface="Wingdings 3" panose="05040102010807070707" pitchFamily="18" charset="2"/>
              <a:buChar char=""/>
            </a:pPr>
            <a:r>
              <a:rPr lang="en-US" sz="2800" dirty="0">
                <a:latin typeface="Segoe UI Black" panose="020B0A02040204020203" pitchFamily="34" charset="0"/>
                <a:ea typeface="Segoe UI Black" panose="020B0A02040204020203" pitchFamily="34" charset="0"/>
                <a:cs typeface="Segoe UI Black" panose="020B0A02040204020203" pitchFamily="34" charset="0"/>
              </a:rPr>
              <a:t>Most areas in the county have FWHCA of some kind</a:t>
            </a:r>
          </a:p>
          <a:p>
            <a:pPr marL="457200" indent="-457200">
              <a:spcBef>
                <a:spcPts val="1800"/>
              </a:spcBef>
              <a:buFont typeface="Wingdings 3" panose="05040102010807070707" pitchFamily="18" charset="2"/>
              <a:buChar char=""/>
            </a:pPr>
            <a:r>
              <a:rPr lang="en-US" sz="2800" dirty="0">
                <a:latin typeface="Segoe UI Black" panose="020B0A02040204020203" pitchFamily="34" charset="0"/>
                <a:ea typeface="Segoe UI Black" panose="020B0A02040204020203" pitchFamily="34" charset="0"/>
                <a:cs typeface="Segoe UI Black" panose="020B0A02040204020203" pitchFamily="34" charset="0"/>
              </a:rPr>
              <a:t>Salmon habitat is the most prominent of FWHCA</a:t>
            </a:r>
          </a:p>
          <a:p>
            <a:pPr algn="ctr">
              <a:spcBef>
                <a:spcPts val="1800"/>
              </a:spcBef>
            </a:pPr>
            <a:r>
              <a:rPr lang="en-US" sz="2800" dirty="0">
                <a:solidFill>
                  <a:srgbClr val="C00000"/>
                </a:solidFill>
                <a:latin typeface="Segoe UI Black" panose="020B0A02040204020203" pitchFamily="34" charset="0"/>
                <a:ea typeface="Segoe UI Black" panose="020B0A02040204020203" pitchFamily="34" charset="0"/>
                <a:cs typeface="Segoe UI Black" panose="020B0A02040204020203" pitchFamily="34" charset="0"/>
              </a:rPr>
              <a:t>For many species, agriculture is extremely beneficial</a:t>
            </a:r>
          </a:p>
        </p:txBody>
      </p:sp>
    </p:spTree>
    <p:extLst>
      <p:ext uri="{BB962C8B-B14F-4D97-AF65-F5344CB8AC3E}">
        <p14:creationId xmlns:p14="http://schemas.microsoft.com/office/powerpoint/2010/main" val="24321696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0525" y="702393"/>
            <a:ext cx="11253350" cy="3539430"/>
          </a:xfrm>
          <a:prstGeom prst="rect">
            <a:avLst/>
          </a:prstGeom>
          <a:noFill/>
        </p:spPr>
        <p:txBody>
          <a:bodyPr wrap="square" rtlCol="0">
            <a:spAutoFit/>
          </a:bodyPr>
          <a:lstStyle/>
          <a:p>
            <a:r>
              <a:rPr lang="en-US" sz="3200" dirty="0">
                <a:solidFill>
                  <a:schemeClr val="accent1"/>
                </a:solidFill>
                <a:latin typeface="Segoe UI Black" panose="020B0A02040204020203" pitchFamily="34" charset="0"/>
                <a:ea typeface="Segoe UI Black" panose="020B0A02040204020203" pitchFamily="34" charset="0"/>
                <a:cs typeface="Segoe UI Black" panose="020B0A02040204020203" pitchFamily="34" charset="0"/>
              </a:rPr>
              <a:t>FWHCA concerns for agriculture</a:t>
            </a:r>
          </a:p>
          <a:p>
            <a:pPr marL="457200" indent="-457200">
              <a:spcBef>
                <a:spcPts val="2400"/>
              </a:spcBef>
              <a:buFont typeface="Wingdings 3" panose="05040102010807070707" pitchFamily="18" charset="2"/>
              <a:buChar char=""/>
            </a:pPr>
            <a:r>
              <a:rPr lang="en-US" sz="2800" dirty="0">
                <a:latin typeface="Segoe UI Black" panose="020B0A02040204020203" pitchFamily="34" charset="0"/>
                <a:ea typeface="Segoe UI Black" panose="020B0A02040204020203" pitchFamily="34" charset="0"/>
                <a:cs typeface="Segoe UI Black" panose="020B0A02040204020203" pitchFamily="34" charset="0"/>
              </a:rPr>
              <a:t>Damage to cropland/safety of livestock</a:t>
            </a:r>
          </a:p>
          <a:p>
            <a:pPr marL="457200" indent="-457200">
              <a:spcBef>
                <a:spcPts val="2400"/>
              </a:spcBef>
              <a:buFont typeface="Wingdings 3" panose="05040102010807070707" pitchFamily="18" charset="2"/>
              <a:buChar char=""/>
            </a:pPr>
            <a:r>
              <a:rPr lang="en-US" sz="2800" dirty="0">
                <a:latin typeface="Segoe UI Black" panose="020B0A02040204020203" pitchFamily="34" charset="0"/>
                <a:ea typeface="Segoe UI Black" panose="020B0A02040204020203" pitchFamily="34" charset="0"/>
                <a:cs typeface="Segoe UI Black" panose="020B0A02040204020203" pitchFamily="34" charset="0"/>
              </a:rPr>
              <a:t>Regulatory impacts, especially state &amp; federal listings</a:t>
            </a:r>
          </a:p>
          <a:p>
            <a:pPr marL="457200" indent="-457200">
              <a:spcBef>
                <a:spcPts val="2400"/>
              </a:spcBef>
              <a:buFont typeface="Wingdings 3" panose="05040102010807070707" pitchFamily="18" charset="2"/>
              <a:buChar char=""/>
            </a:pPr>
            <a:r>
              <a:rPr lang="en-US" sz="2800" dirty="0">
                <a:latin typeface="Segoe UI Black" panose="020B0A02040204020203" pitchFamily="34" charset="0"/>
                <a:ea typeface="Segoe UI Black" panose="020B0A02040204020203" pitchFamily="34" charset="0"/>
                <a:cs typeface="Segoe UI Black" panose="020B0A02040204020203" pitchFamily="34" charset="0"/>
              </a:rPr>
              <a:t>Uninvited trespass by people</a:t>
            </a:r>
          </a:p>
          <a:p>
            <a:pPr marL="457200" indent="-457200">
              <a:spcBef>
                <a:spcPts val="2400"/>
              </a:spcBef>
              <a:buFont typeface="Wingdings 3" panose="05040102010807070707" pitchFamily="18" charset="2"/>
              <a:buChar char=""/>
            </a:pPr>
            <a:r>
              <a:rPr lang="en-US" sz="2800" dirty="0">
                <a:latin typeface="Segoe UI Black" panose="020B0A02040204020203" pitchFamily="34" charset="0"/>
                <a:ea typeface="Segoe UI Black" panose="020B0A02040204020203" pitchFamily="34" charset="0"/>
                <a:cs typeface="Segoe UI Black" panose="020B0A02040204020203" pitchFamily="34" charset="0"/>
              </a:rPr>
              <a:t>Other?</a:t>
            </a:r>
          </a:p>
        </p:txBody>
      </p:sp>
    </p:spTree>
    <p:extLst>
      <p:ext uri="{BB962C8B-B14F-4D97-AF65-F5344CB8AC3E}">
        <p14:creationId xmlns:p14="http://schemas.microsoft.com/office/powerpoint/2010/main" val="4073405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0525" y="702393"/>
            <a:ext cx="11253350" cy="5016758"/>
          </a:xfrm>
          <a:prstGeom prst="rect">
            <a:avLst/>
          </a:prstGeom>
          <a:noFill/>
        </p:spPr>
        <p:txBody>
          <a:bodyPr wrap="square" rtlCol="0">
            <a:spAutoFit/>
          </a:bodyPr>
          <a:lstStyle/>
          <a:p>
            <a:r>
              <a:rPr lang="en-US" sz="3200" dirty="0">
                <a:solidFill>
                  <a:schemeClr val="accent1"/>
                </a:solidFill>
                <a:latin typeface="Segoe UI Black" panose="020B0A02040204020203" pitchFamily="34" charset="0"/>
                <a:ea typeface="Segoe UI Black" panose="020B0A02040204020203" pitchFamily="34" charset="0"/>
                <a:cs typeface="Segoe UI Black" panose="020B0A02040204020203" pitchFamily="34" charset="0"/>
              </a:rPr>
              <a:t>ISP Strategies for FWHCAs</a:t>
            </a:r>
          </a:p>
          <a:p>
            <a:pPr marL="457200" indent="-457200">
              <a:spcBef>
                <a:spcPts val="2400"/>
              </a:spcBef>
              <a:buFont typeface="Wingdings 3" panose="05040102010807070707" pitchFamily="18" charset="2"/>
              <a:buChar char=""/>
            </a:pPr>
            <a:r>
              <a:rPr lang="en-US" sz="2800" dirty="0">
                <a:latin typeface="Segoe UI Black" panose="020B0A02040204020203" pitchFamily="34" charset="0"/>
                <a:ea typeface="Segoe UI Black" panose="020B0A02040204020203" pitchFamily="34" charset="0"/>
                <a:cs typeface="Segoe UI Black" panose="020B0A02040204020203" pitchFamily="34" charset="0"/>
              </a:rPr>
              <a:t>Retain / increase agricultural lands</a:t>
            </a:r>
          </a:p>
          <a:p>
            <a:pPr marL="457200" indent="-457200">
              <a:spcBef>
                <a:spcPts val="2400"/>
              </a:spcBef>
              <a:buFont typeface="Wingdings 3" panose="05040102010807070707" pitchFamily="18" charset="2"/>
              <a:buChar char=""/>
            </a:pPr>
            <a:r>
              <a:rPr lang="en-US" sz="2800" dirty="0">
                <a:latin typeface="Segoe UI Black" panose="020B0A02040204020203" pitchFamily="34" charset="0"/>
                <a:ea typeface="Segoe UI Black" panose="020B0A02040204020203" pitchFamily="34" charset="0"/>
                <a:cs typeface="Segoe UI Black" panose="020B0A02040204020203" pitchFamily="34" charset="0"/>
              </a:rPr>
              <a:t>Avoid disturbance to FWHCA</a:t>
            </a:r>
          </a:p>
          <a:p>
            <a:pPr marL="457200" indent="-457200">
              <a:spcBef>
                <a:spcPts val="2400"/>
              </a:spcBef>
              <a:buFont typeface="Wingdings 3" panose="05040102010807070707" pitchFamily="18" charset="2"/>
              <a:buChar char=""/>
            </a:pPr>
            <a:r>
              <a:rPr lang="en-US" sz="2800" dirty="0">
                <a:latin typeface="Segoe UI Black" panose="020B0A02040204020203" pitchFamily="34" charset="0"/>
                <a:ea typeface="Segoe UI Black" panose="020B0A02040204020203" pitchFamily="34" charset="0"/>
                <a:cs typeface="Segoe UI Black" panose="020B0A02040204020203" pitchFamily="34" charset="0"/>
              </a:rPr>
              <a:t>Enhance habitat</a:t>
            </a:r>
          </a:p>
          <a:p>
            <a:pPr marL="457200" indent="-457200">
              <a:spcBef>
                <a:spcPts val="2400"/>
              </a:spcBef>
              <a:buFont typeface="Wingdings 3" panose="05040102010807070707" pitchFamily="18" charset="2"/>
              <a:buChar char=""/>
            </a:pPr>
            <a:r>
              <a:rPr lang="en-US" sz="2800" dirty="0">
                <a:latin typeface="Segoe UI Black" panose="020B0A02040204020203" pitchFamily="34" charset="0"/>
                <a:ea typeface="Segoe UI Black" panose="020B0A02040204020203" pitchFamily="34" charset="0"/>
                <a:cs typeface="Segoe UI Black" panose="020B0A02040204020203" pitchFamily="34" charset="0"/>
              </a:rPr>
              <a:t>Reduce conflicts between agriculture &amp; wildlife</a:t>
            </a:r>
          </a:p>
          <a:p>
            <a:pPr marL="457200" indent="-457200">
              <a:spcBef>
                <a:spcPts val="2400"/>
              </a:spcBef>
              <a:buFont typeface="Wingdings 3" panose="05040102010807070707" pitchFamily="18" charset="2"/>
              <a:buChar char=""/>
            </a:pPr>
            <a:r>
              <a:rPr lang="en-US" sz="2800" dirty="0">
                <a:latin typeface="Segoe UI Black" panose="020B0A02040204020203" pitchFamily="34" charset="0"/>
                <a:ea typeface="Segoe UI Black" panose="020B0A02040204020203" pitchFamily="34" charset="0"/>
                <a:cs typeface="Segoe UI Black" panose="020B0A02040204020203" pitchFamily="34" charset="0"/>
              </a:rPr>
              <a:t>Retain habitat</a:t>
            </a:r>
          </a:p>
          <a:p>
            <a:pPr marL="457200" indent="-457200">
              <a:spcBef>
                <a:spcPts val="2400"/>
              </a:spcBef>
              <a:buFont typeface="Wingdings 3" panose="05040102010807070707" pitchFamily="18" charset="2"/>
              <a:buChar char=""/>
            </a:pPr>
            <a:r>
              <a:rPr lang="en-US" sz="2800" dirty="0">
                <a:latin typeface="Segoe UI Black" panose="020B0A02040204020203" pitchFamily="34" charset="0"/>
                <a:ea typeface="Segoe UI Black" panose="020B0A02040204020203" pitchFamily="34" charset="0"/>
                <a:cs typeface="Segoe UI Black" panose="020B0A02040204020203" pitchFamily="34" charset="0"/>
              </a:rPr>
              <a:t>Other?</a:t>
            </a:r>
          </a:p>
        </p:txBody>
      </p:sp>
    </p:spTree>
    <p:extLst>
      <p:ext uri="{BB962C8B-B14F-4D97-AF65-F5344CB8AC3E}">
        <p14:creationId xmlns:p14="http://schemas.microsoft.com/office/powerpoint/2010/main" val="23695867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3464" y="113367"/>
            <a:ext cx="11381174" cy="584775"/>
          </a:xfrm>
          <a:prstGeom prst="rect">
            <a:avLst/>
          </a:prstGeom>
          <a:noFill/>
        </p:spPr>
        <p:txBody>
          <a:bodyPr wrap="square" rtlCol="0">
            <a:spAutoFit/>
          </a:bodyPr>
          <a:lstStyle/>
          <a:p>
            <a:r>
              <a:rPr lang="en-US" sz="3200" dirty="0">
                <a:solidFill>
                  <a:schemeClr val="accent1"/>
                </a:solidFill>
                <a:latin typeface="Segoe UI Black" panose="020B0A02040204020203" pitchFamily="34" charset="0"/>
                <a:ea typeface="Segoe UI Black" panose="020B0A02040204020203" pitchFamily="34" charset="0"/>
                <a:cs typeface="Segoe UI Black" panose="020B0A02040204020203" pitchFamily="34" charset="0"/>
              </a:rPr>
              <a:t>Sample ISP conservation practices for FWHCAs:</a:t>
            </a:r>
          </a:p>
        </p:txBody>
      </p:sp>
      <p:graphicFrame>
        <p:nvGraphicFramePr>
          <p:cNvPr id="3" name="Table 2"/>
          <p:cNvGraphicFramePr>
            <a:graphicFrameLocks noGrp="1"/>
          </p:cNvGraphicFramePr>
          <p:nvPr>
            <p:extLst/>
          </p:nvPr>
        </p:nvGraphicFramePr>
        <p:xfrm>
          <a:off x="283464" y="870545"/>
          <a:ext cx="11768328" cy="4480560"/>
        </p:xfrm>
        <a:graphic>
          <a:graphicData uri="http://schemas.openxmlformats.org/drawingml/2006/table">
            <a:tbl>
              <a:tblPr firstRow="1" bandRow="1"/>
              <a:tblGrid>
                <a:gridCol w="6126186">
                  <a:extLst>
                    <a:ext uri="{9D8B030D-6E8A-4147-A177-3AD203B41FA5}">
                      <a16:colId xmlns:a16="http://schemas.microsoft.com/office/drawing/2014/main" xmlns="" val="3192103669"/>
                    </a:ext>
                  </a:extLst>
                </a:gridCol>
                <a:gridCol w="5642142">
                  <a:extLst>
                    <a:ext uri="{9D8B030D-6E8A-4147-A177-3AD203B41FA5}">
                      <a16:colId xmlns:a16="http://schemas.microsoft.com/office/drawing/2014/main" xmlns="" val="1448746461"/>
                    </a:ext>
                  </a:extLst>
                </a:gridCol>
              </a:tblGrid>
              <a:tr h="370840">
                <a:tc>
                  <a:txBody>
                    <a:bodyPr/>
                    <a:lstStyle/>
                    <a:p>
                      <a:pPr marL="285750" marR="0" lvl="0" indent="-28575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lang="en-US" sz="2400" dirty="0">
                          <a:latin typeface="Segoe UI Black" panose="020B0A02040204020203" pitchFamily="34" charset="0"/>
                          <a:ea typeface="Segoe UI Black" panose="020B0A02040204020203" pitchFamily="34" charset="0"/>
                          <a:cs typeface="Segoe UI Black" panose="020B0A02040204020203" pitchFamily="34" charset="0"/>
                        </a:rPr>
                        <a:t>Agricultural land preservation*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57200" marR="0" lvl="0" indent="-45720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lang="en-US" sz="2400" dirty="0">
                          <a:latin typeface="Segoe UI Black" panose="020B0A02040204020203" pitchFamily="34" charset="0"/>
                          <a:ea typeface="Segoe UI Black" panose="020B0A02040204020203" pitchFamily="34" charset="0"/>
                          <a:cs typeface="Segoe UI Black" panose="020B0A02040204020203" pitchFamily="34" charset="0"/>
                        </a:rPr>
                        <a:t>Access control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522513595"/>
                  </a:ext>
                </a:extLst>
              </a:tr>
              <a:tr h="3708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285750" marR="0" lvl="0" indent="-28575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lang="en-US" sz="2400" dirty="0">
                          <a:latin typeface="Segoe UI Black" panose="020B0A02040204020203" pitchFamily="34" charset="0"/>
                          <a:ea typeface="Segoe UI Black" panose="020B0A02040204020203" pitchFamily="34" charset="0"/>
                          <a:cs typeface="Segoe UI Black" panose="020B0A02040204020203" pitchFamily="34" charset="0"/>
                        </a:rPr>
                        <a:t>Aquatic organism passage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457200" marR="0" lvl="0" indent="-45720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lang="en-US" sz="2400" dirty="0">
                          <a:latin typeface="Segoe UI Black" panose="020B0A02040204020203" pitchFamily="34" charset="0"/>
                          <a:ea typeface="Segoe UI Black" panose="020B0A02040204020203" pitchFamily="34" charset="0"/>
                          <a:cs typeface="Segoe UI Black" panose="020B0A02040204020203" pitchFamily="34" charset="0"/>
                        </a:rPr>
                        <a:t>Conservation cover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809289901"/>
                  </a:ext>
                </a:extLst>
              </a:tr>
              <a:tr h="41536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285750" marR="0" lvl="0" indent="-28575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lang="en-US" sz="2400" dirty="0">
                          <a:latin typeface="Segoe UI Black" panose="020B0A02040204020203" pitchFamily="34" charset="0"/>
                          <a:ea typeface="Segoe UI Black" panose="020B0A02040204020203" pitchFamily="34" charset="0"/>
                          <a:cs typeface="Segoe UI Black" panose="020B0A02040204020203" pitchFamily="34" charset="0"/>
                        </a:rPr>
                        <a:t>Conservation easements*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457200" marR="0" lvl="0" indent="-45720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lang="en-US" sz="2400" dirty="0">
                          <a:latin typeface="Segoe UI Black" panose="020B0A02040204020203" pitchFamily="34" charset="0"/>
                          <a:ea typeface="Segoe UI Black" panose="020B0A02040204020203" pitchFamily="34" charset="0"/>
                          <a:cs typeface="Segoe UI Black" panose="020B0A02040204020203" pitchFamily="34" charset="0"/>
                        </a:rPr>
                        <a:t>Critical area planting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444951051"/>
                  </a:ext>
                </a:extLst>
              </a:tr>
              <a:tr h="3708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285750" marR="0" lvl="0" indent="-28575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lang="en-US" sz="2400" dirty="0">
                          <a:latin typeface="Segoe UI Black" panose="020B0A02040204020203" pitchFamily="34" charset="0"/>
                          <a:ea typeface="Segoe UI Black" panose="020B0A02040204020203" pitchFamily="34" charset="0"/>
                          <a:cs typeface="Segoe UI Black" panose="020B0A02040204020203" pitchFamily="34" charset="0"/>
                        </a:rPr>
                        <a:t>Early successional habitat development &amp; management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457200" marR="0" lvl="0" indent="-45720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lang="en-US" sz="2400" dirty="0">
                          <a:latin typeface="Segoe UI Black" panose="020B0A02040204020203" pitchFamily="34" charset="0"/>
                          <a:ea typeface="Segoe UI Black" panose="020B0A02040204020203" pitchFamily="34" charset="0"/>
                          <a:cs typeface="Segoe UI Black" panose="020B0A02040204020203" pitchFamily="34" charset="0"/>
                        </a:rPr>
                        <a:t>Fencing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948558245"/>
                  </a:ext>
                </a:extLst>
              </a:tr>
              <a:tr h="3708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285750" marR="0" lvl="0" indent="-28575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lang="en-US" sz="2400" dirty="0">
                          <a:latin typeface="Segoe UI Black" panose="020B0A02040204020203" pitchFamily="34" charset="0"/>
                          <a:ea typeface="Segoe UI Black" panose="020B0A02040204020203" pitchFamily="34" charset="0"/>
                          <a:cs typeface="Segoe UI Black" panose="020B0A02040204020203" pitchFamily="34" charset="0"/>
                        </a:rPr>
                        <a:t>Field border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457200" marR="0" lvl="0" indent="-45720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lang="en-US" sz="2400" dirty="0">
                          <a:latin typeface="Segoe UI Black" panose="020B0A02040204020203" pitchFamily="34" charset="0"/>
                          <a:ea typeface="Segoe UI Black" panose="020B0A02040204020203" pitchFamily="34" charset="0"/>
                          <a:cs typeface="Segoe UI Black" panose="020B0A02040204020203" pitchFamily="34" charset="0"/>
                        </a:rPr>
                        <a:t>Filter strips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773905181"/>
                  </a:ext>
                </a:extLst>
              </a:tr>
              <a:tr h="370840">
                <a:tc>
                  <a:txBody>
                    <a:bodyPr/>
                    <a:lstStyle/>
                    <a:p>
                      <a:pPr marL="285750" marR="0" lvl="0" indent="-28575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lang="en-US" sz="2400" dirty="0">
                          <a:latin typeface="Segoe UI Black" panose="020B0A02040204020203" pitchFamily="34" charset="0"/>
                          <a:ea typeface="Segoe UI Black" panose="020B0A02040204020203" pitchFamily="34" charset="0"/>
                          <a:cs typeface="Segoe UI Black" panose="020B0A02040204020203" pitchFamily="34" charset="0"/>
                        </a:rPr>
                        <a:t>Fish passage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57200" marR="0" lvl="0" indent="-45720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lang="en-US" sz="2400" dirty="0">
                          <a:latin typeface="Segoe UI Black" panose="020B0A02040204020203" pitchFamily="34" charset="0"/>
                          <a:ea typeface="Segoe UI Black" panose="020B0A02040204020203" pitchFamily="34" charset="0"/>
                          <a:cs typeface="Segoe UI Black" panose="020B0A02040204020203" pitchFamily="34" charset="0"/>
                        </a:rPr>
                        <a:t>Food plots*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302895622"/>
                  </a:ext>
                </a:extLst>
              </a:tr>
              <a:tr h="3708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285750" marR="0" lvl="0" indent="-28575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lang="en-US" sz="2400" dirty="0">
                          <a:latin typeface="Segoe UI Black" panose="020B0A02040204020203" pitchFamily="34" charset="0"/>
                          <a:ea typeface="Segoe UI Black" panose="020B0A02040204020203" pitchFamily="34" charset="0"/>
                          <a:cs typeface="Segoe UI Black" panose="020B0A02040204020203" pitchFamily="34" charset="0"/>
                        </a:rPr>
                        <a:t>Grassed waterways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457200" marR="0" lvl="0" indent="-45720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lang="en-US" sz="2400" dirty="0">
                          <a:latin typeface="Segoe UI Black" panose="020B0A02040204020203" pitchFamily="34" charset="0"/>
                          <a:ea typeface="Segoe UI Black" panose="020B0A02040204020203" pitchFamily="34" charset="0"/>
                          <a:cs typeface="Segoe UI Black" panose="020B0A02040204020203" pitchFamily="34" charset="0"/>
                        </a:rPr>
                        <a:t>Hedgerow plantings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360363403"/>
                  </a:ext>
                </a:extLst>
              </a:tr>
              <a:tr h="3708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285750" marR="0" lvl="0" indent="-28575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lang="en-US" sz="2400" dirty="0">
                          <a:latin typeface="Segoe UI Black" panose="020B0A02040204020203" pitchFamily="34" charset="0"/>
                          <a:ea typeface="Segoe UI Black" panose="020B0A02040204020203" pitchFamily="34" charset="0"/>
                          <a:cs typeface="Segoe UI Black" panose="020B0A02040204020203" pitchFamily="34" charset="0"/>
                        </a:rPr>
                        <a:t>Herbaceous weed treatment*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457200" marR="0" lvl="0" indent="-45720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lang="en-US" sz="2400" dirty="0">
                          <a:latin typeface="Segoe UI Black" panose="020B0A02040204020203" pitchFamily="34" charset="0"/>
                          <a:ea typeface="Segoe UI Black" panose="020B0A02040204020203" pitchFamily="34" charset="0"/>
                          <a:cs typeface="Segoe UI Black" panose="020B0A02040204020203" pitchFamily="34" charset="0"/>
                        </a:rPr>
                        <a:t>Integrated pest management*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74987312"/>
                  </a:ext>
                </a:extLst>
              </a:tr>
              <a:tr h="370840">
                <a:tc>
                  <a:txBody>
                    <a:bodyPr/>
                    <a:lstStyle/>
                    <a:p>
                      <a:pPr marL="285750" marR="0" lvl="0" indent="-28575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lang="en-US" sz="2400" dirty="0">
                          <a:latin typeface="Segoe UI Black" panose="020B0A02040204020203" pitchFamily="34" charset="0"/>
                          <a:ea typeface="Segoe UI Black" panose="020B0A02040204020203" pitchFamily="34" charset="0"/>
                          <a:cs typeface="Segoe UI Black" panose="020B0A02040204020203" pitchFamily="34" charset="0"/>
                        </a:rPr>
                        <a:t>Nuisance wildlife management*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57200" marR="0" lvl="0" indent="-45720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lang="en-US" sz="2400" dirty="0">
                          <a:latin typeface="Segoe UI Black" panose="020B0A02040204020203" pitchFamily="34" charset="0"/>
                          <a:ea typeface="Segoe UI Black" panose="020B0A02040204020203" pitchFamily="34" charset="0"/>
                          <a:cs typeface="Segoe UI Black" panose="020B0A02040204020203" pitchFamily="34" charset="0"/>
                        </a:rPr>
                        <a:t>Nutrient management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57534011"/>
                  </a:ext>
                </a:extLst>
              </a:tr>
            </a:tbl>
          </a:graphicData>
        </a:graphic>
      </p:graphicFrame>
      <p:sp>
        <p:nvSpPr>
          <p:cNvPr id="4" name="Arrow: Right 3"/>
          <p:cNvSpPr/>
          <p:nvPr/>
        </p:nvSpPr>
        <p:spPr>
          <a:xfrm>
            <a:off x="8156448" y="5861304"/>
            <a:ext cx="2240280" cy="47548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09516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3464" y="113367"/>
            <a:ext cx="11381174" cy="584775"/>
          </a:xfrm>
          <a:prstGeom prst="rect">
            <a:avLst/>
          </a:prstGeom>
          <a:noFill/>
        </p:spPr>
        <p:txBody>
          <a:bodyPr wrap="square" rtlCol="0">
            <a:spAutoFit/>
          </a:bodyPr>
          <a:lstStyle/>
          <a:p>
            <a:r>
              <a:rPr lang="en-US" sz="3200" dirty="0">
                <a:solidFill>
                  <a:schemeClr val="accent1"/>
                </a:solidFill>
                <a:latin typeface="Segoe UI Black" panose="020B0A02040204020203" pitchFamily="34" charset="0"/>
                <a:ea typeface="Segoe UI Black" panose="020B0A02040204020203" pitchFamily="34" charset="0"/>
                <a:cs typeface="Segoe UI Black" panose="020B0A02040204020203" pitchFamily="34" charset="0"/>
              </a:rPr>
              <a:t>Sample ISP conservation practices for FWHCAs:</a:t>
            </a:r>
          </a:p>
        </p:txBody>
      </p:sp>
      <p:graphicFrame>
        <p:nvGraphicFramePr>
          <p:cNvPr id="3" name="Table 2"/>
          <p:cNvGraphicFramePr>
            <a:graphicFrameLocks noGrp="1"/>
          </p:cNvGraphicFramePr>
          <p:nvPr>
            <p:extLst/>
          </p:nvPr>
        </p:nvGraphicFramePr>
        <p:xfrm>
          <a:off x="283464" y="870545"/>
          <a:ext cx="11768328" cy="2743200"/>
        </p:xfrm>
        <a:graphic>
          <a:graphicData uri="http://schemas.openxmlformats.org/drawingml/2006/table">
            <a:tbl>
              <a:tblPr firstRow="1" bandRow="1"/>
              <a:tblGrid>
                <a:gridCol w="6135624">
                  <a:extLst>
                    <a:ext uri="{9D8B030D-6E8A-4147-A177-3AD203B41FA5}">
                      <a16:colId xmlns:a16="http://schemas.microsoft.com/office/drawing/2014/main" xmlns="" val="3192103669"/>
                    </a:ext>
                  </a:extLst>
                </a:gridCol>
                <a:gridCol w="5632704">
                  <a:extLst>
                    <a:ext uri="{9D8B030D-6E8A-4147-A177-3AD203B41FA5}">
                      <a16:colId xmlns:a16="http://schemas.microsoft.com/office/drawing/2014/main" xmlns="" val="1448746461"/>
                    </a:ext>
                  </a:extLst>
                </a:gridCol>
              </a:tblGrid>
              <a:tr h="370840">
                <a:tc>
                  <a:txBody>
                    <a:bodyPr/>
                    <a:lstStyle/>
                    <a:p>
                      <a:pPr marL="285750" marR="0" lvl="0" indent="-28575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lang="en-US" sz="2400" dirty="0">
                          <a:latin typeface="Segoe UI Black" panose="020B0A02040204020203" pitchFamily="34" charset="0"/>
                          <a:ea typeface="Segoe UI Black" panose="020B0A02040204020203" pitchFamily="34" charset="0"/>
                          <a:cs typeface="Segoe UI Black" panose="020B0A02040204020203" pitchFamily="34" charset="0"/>
                        </a:rPr>
                        <a:t>Open Space enrollment*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57200" marR="0" lvl="0" indent="-45720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lang="en-US" sz="2400" dirty="0">
                          <a:latin typeface="Segoe UI Black" panose="020B0A02040204020203" pitchFamily="34" charset="0"/>
                          <a:ea typeface="Segoe UI Black" panose="020B0A02040204020203" pitchFamily="34" charset="0"/>
                          <a:cs typeface="Segoe UI Black" panose="020B0A02040204020203" pitchFamily="34" charset="0"/>
                        </a:rPr>
                        <a:t>Riparian forest buffer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189224073"/>
                  </a:ext>
                </a:extLst>
              </a:tr>
              <a:tr h="370840">
                <a:tc>
                  <a:txBody>
                    <a:bodyPr/>
                    <a:lstStyle/>
                    <a:p>
                      <a:pPr marL="285750" marR="0" lvl="0" indent="-28575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lang="en-US" sz="2400" dirty="0">
                          <a:latin typeface="Segoe UI Black" panose="020B0A02040204020203" pitchFamily="34" charset="0"/>
                          <a:ea typeface="Segoe UI Black" panose="020B0A02040204020203" pitchFamily="34" charset="0"/>
                          <a:cs typeface="Segoe UI Black" panose="020B0A02040204020203" pitchFamily="34" charset="0"/>
                        </a:rPr>
                        <a:t>Stream habitat improvement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57200" marR="0" lvl="0" indent="-45720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lang="en-US" sz="2400" dirty="0">
                          <a:latin typeface="Segoe UI Black" panose="020B0A02040204020203" pitchFamily="34" charset="0"/>
                          <a:ea typeface="Segoe UI Black" panose="020B0A02040204020203" pitchFamily="34" charset="0"/>
                          <a:cs typeface="Segoe UI Black" panose="020B0A02040204020203" pitchFamily="34" charset="0"/>
                        </a:rPr>
                        <a:t>Structures for wildlife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698306429"/>
                  </a:ext>
                </a:extLst>
              </a:tr>
              <a:tr h="370840">
                <a:tc>
                  <a:txBody>
                    <a:bodyPr/>
                    <a:lstStyle/>
                    <a:p>
                      <a:pPr marL="285750" marR="0" lvl="0" indent="-28575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lang="en-US" sz="2400" dirty="0">
                          <a:latin typeface="Segoe UI Black" panose="020B0A02040204020203" pitchFamily="34" charset="0"/>
                          <a:ea typeface="Segoe UI Black" panose="020B0A02040204020203" pitchFamily="34" charset="0"/>
                          <a:cs typeface="Segoe UI Black" panose="020B0A02040204020203" pitchFamily="34" charset="0"/>
                        </a:rPr>
                        <a:t>Structure for wildlife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57200" marR="0" lvl="0" indent="-45720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lang="en-US" sz="2400" dirty="0">
                          <a:latin typeface="Segoe UI Black" panose="020B0A02040204020203" pitchFamily="34" charset="0"/>
                          <a:ea typeface="Segoe UI Black" panose="020B0A02040204020203" pitchFamily="34" charset="0"/>
                          <a:cs typeface="Segoe UI Black" panose="020B0A02040204020203" pitchFamily="34" charset="0"/>
                        </a:rPr>
                        <a:t>Tree / shrub establishment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544768386"/>
                  </a:ext>
                </a:extLst>
              </a:tr>
              <a:tr h="370840">
                <a:tc>
                  <a:txBody>
                    <a:bodyPr/>
                    <a:lstStyle/>
                    <a:p>
                      <a:pPr marL="285750" marR="0" lvl="0" indent="-28575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lang="en-US" sz="2400" dirty="0">
                          <a:latin typeface="Segoe UI Black" panose="020B0A02040204020203" pitchFamily="34" charset="0"/>
                          <a:ea typeface="Segoe UI Black" panose="020B0A02040204020203" pitchFamily="34" charset="0"/>
                          <a:cs typeface="Segoe UI Black" panose="020B0A02040204020203" pitchFamily="34" charset="0"/>
                        </a:rPr>
                        <a:t>Upland wildlife habitat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57200" marR="0" lvl="0" indent="-45720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lang="en-US" sz="2400" dirty="0">
                          <a:latin typeface="Segoe UI Black" panose="020B0A02040204020203" pitchFamily="34" charset="0"/>
                          <a:ea typeface="Segoe UI Black" panose="020B0A02040204020203" pitchFamily="34" charset="0"/>
                          <a:cs typeface="Segoe UI Black" panose="020B0A02040204020203" pitchFamily="34" charset="0"/>
                        </a:rPr>
                        <a:t>Watering facility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21232671"/>
                  </a:ext>
                </a:extLst>
              </a:tr>
              <a:tr h="370840">
                <a:tc>
                  <a:txBody>
                    <a:bodyPr/>
                    <a:lstStyle/>
                    <a:p>
                      <a:pPr marL="285750" marR="0" lvl="0" indent="-28575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lang="en-US" sz="2400" dirty="0">
                          <a:latin typeface="Segoe UI Black" panose="020B0A02040204020203" pitchFamily="34" charset="0"/>
                          <a:ea typeface="Segoe UI Black" panose="020B0A02040204020203" pitchFamily="34" charset="0"/>
                          <a:cs typeface="Segoe UI Black" panose="020B0A02040204020203" pitchFamily="34" charset="0"/>
                        </a:rPr>
                        <a:t>Wetland enhancement &amp; restoration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57200" marR="0" lvl="0" indent="-45720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lang="en-US" sz="2400" dirty="0">
                          <a:latin typeface="Segoe UI Black" panose="020B0A02040204020203" pitchFamily="34" charset="0"/>
                          <a:ea typeface="Segoe UI Black" panose="020B0A02040204020203" pitchFamily="34" charset="0"/>
                          <a:cs typeface="Segoe UI Black" panose="020B0A02040204020203" pitchFamily="34" charset="0"/>
                        </a:rPr>
                        <a:t>Wildlife fencing*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439367257"/>
                  </a:ext>
                </a:extLst>
              </a:tr>
              <a:tr h="370840">
                <a:tc>
                  <a:txBody>
                    <a:bodyPr/>
                    <a:lstStyle/>
                    <a:p>
                      <a:pPr marL="285750" marR="0" lvl="0" indent="-28575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lang="en-US" sz="2400" dirty="0">
                          <a:latin typeface="Segoe UI Black" panose="020B0A02040204020203" pitchFamily="34" charset="0"/>
                          <a:ea typeface="Segoe UI Black" panose="020B0A02040204020203" pitchFamily="34" charset="0"/>
                          <a:cs typeface="Segoe UI Black" panose="020B0A02040204020203" pitchFamily="34" charset="0"/>
                        </a:rPr>
                        <a:t>Alley cropping*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57200" marR="0" lvl="0" indent="-45720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endParaRPr lang="en-US" sz="2400" dirty="0">
                        <a:latin typeface="Segoe UI Black" panose="020B0A02040204020203" pitchFamily="34" charset="0"/>
                        <a:ea typeface="Segoe UI Black" panose="020B0A02040204020203" pitchFamily="34" charset="0"/>
                        <a:cs typeface="Segoe UI Black" panose="020B0A020402040202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425257636"/>
                  </a:ext>
                </a:extLst>
              </a:tr>
            </a:tbl>
          </a:graphicData>
        </a:graphic>
      </p:graphicFrame>
    </p:spTree>
    <p:extLst>
      <p:ext uri="{BB962C8B-B14F-4D97-AF65-F5344CB8AC3E}">
        <p14:creationId xmlns:p14="http://schemas.microsoft.com/office/powerpoint/2010/main" val="3752498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7188" y="1243214"/>
            <a:ext cx="10624008" cy="4462760"/>
          </a:xfrm>
          <a:prstGeom prst="rect">
            <a:avLst/>
          </a:prstGeom>
          <a:noFill/>
        </p:spPr>
        <p:txBody>
          <a:bodyPr wrap="square" rtlCol="0">
            <a:spAutoFit/>
          </a:bodyPr>
          <a:lstStyle/>
          <a:p>
            <a:pPr>
              <a:spcBef>
                <a:spcPts val="1800"/>
              </a:spcBef>
            </a:pPr>
            <a:r>
              <a:rPr lang="en-US" sz="3200" dirty="0">
                <a:latin typeface="Segoe UI Black" panose="020B0A02040204020203" pitchFamily="34" charset="0"/>
                <a:ea typeface="Segoe UI Black" panose="020B0A02040204020203" pitchFamily="34" charset="0"/>
                <a:cs typeface="Segoe UI Black" panose="020B0A02040204020203" pitchFamily="34" charset="0"/>
              </a:rPr>
              <a:t>Mason  County VSP Goals</a:t>
            </a:r>
          </a:p>
          <a:p>
            <a:pPr marL="971550" lvl="1" indent="-514350">
              <a:spcBef>
                <a:spcPts val="1800"/>
              </a:spcBef>
              <a:buFont typeface="+mj-lt"/>
              <a:buAutoNum type="arabicPeriod"/>
            </a:pPr>
            <a:r>
              <a:rPr lang="en-US" sz="3200" dirty="0">
                <a:latin typeface="Segoe UI Black" panose="020B0A02040204020203" pitchFamily="34" charset="0"/>
                <a:ea typeface="Segoe UI Black" panose="020B0A02040204020203" pitchFamily="34" charset="0"/>
                <a:cs typeface="Segoe UI Black" panose="020B0A02040204020203" pitchFamily="34" charset="0"/>
              </a:rPr>
              <a:t>Ensure the viability of agriculture and reduce the conversion of farmland to other uses</a:t>
            </a:r>
          </a:p>
          <a:p>
            <a:pPr marL="971550" lvl="1" indent="-514350">
              <a:spcBef>
                <a:spcPts val="1800"/>
              </a:spcBef>
              <a:buFont typeface="+mj-lt"/>
              <a:buAutoNum type="arabicPeriod"/>
              <a:defRPr/>
            </a:pPr>
            <a:r>
              <a:rPr kumimoji="0" lang="en-US" sz="3200" b="0" i="0" u="none" strike="noStrike" kern="1200" cap="none" spc="0" normalizeH="0" baseline="0" noProof="0" dirty="0">
                <a:ln>
                  <a:noFill/>
                </a:ln>
                <a:effectLst/>
                <a:uLnTx/>
                <a:uFillTx/>
                <a:latin typeface="Segoe UI Black" panose="020B0A02040204020203" pitchFamily="34" charset="0"/>
                <a:ea typeface="Segoe UI Black" panose="020B0A02040204020203" pitchFamily="34" charset="0"/>
                <a:cs typeface="Segoe UI Black" panose="020B0A02040204020203" pitchFamily="34" charset="0"/>
              </a:rPr>
              <a:t>Protect baseline conditions for critical areas measured on a watershed scale as of July 2011</a:t>
            </a:r>
          </a:p>
          <a:p>
            <a:pPr marL="971550" lvl="1" indent="-514350">
              <a:spcBef>
                <a:spcPts val="3600"/>
              </a:spcBef>
              <a:buFont typeface="+mj-lt"/>
              <a:buAutoNum type="arabicPeriod"/>
              <a:defRPr/>
            </a:pPr>
            <a:r>
              <a:rPr kumimoji="0" lang="en-US" sz="3200" b="0" i="0" u="none" strike="noStrike" kern="1200" cap="none" spc="0" normalizeH="0" baseline="0" noProof="0" dirty="0">
                <a:ln>
                  <a:noFill/>
                </a:ln>
                <a:effectLst/>
                <a:uLnTx/>
                <a:uFillTx/>
                <a:latin typeface="Segoe UI Black" panose="020B0A02040204020203" pitchFamily="34" charset="0"/>
                <a:ea typeface="Segoe UI Black" panose="020B0A02040204020203" pitchFamily="34" charset="0"/>
                <a:cs typeface="Segoe UI Black" panose="020B0A02040204020203" pitchFamily="34" charset="0"/>
              </a:rPr>
              <a:t>Enhance critical areas measured on a watershed scale through voluntary actions</a:t>
            </a:r>
          </a:p>
        </p:txBody>
      </p:sp>
      <p:sp>
        <p:nvSpPr>
          <p:cNvPr id="6" name="TextBox 5"/>
          <p:cNvSpPr txBox="1"/>
          <p:nvPr/>
        </p:nvSpPr>
        <p:spPr>
          <a:xfrm>
            <a:off x="337352" y="131925"/>
            <a:ext cx="11345661" cy="461665"/>
          </a:xfrm>
          <a:prstGeom prst="rect">
            <a:avLst/>
          </a:prstGeom>
          <a:noFill/>
        </p:spPr>
        <p:txBody>
          <a:bodyPr wrap="square" rtlCol="0">
            <a:spAutoFit/>
          </a:bodyPr>
          <a:lstStyle/>
          <a:p>
            <a:r>
              <a:rPr lang="en-US" sz="2400" dirty="0">
                <a:solidFill>
                  <a:srgbClr val="C00000"/>
                </a:solidFill>
                <a:latin typeface="Segoe UI Black" panose="020B0A02040204020203" pitchFamily="34" charset="0"/>
                <a:ea typeface="Segoe UI Black" panose="020B0A02040204020203" pitchFamily="34" charset="0"/>
                <a:cs typeface="Segoe UI Black" panose="020B0A02040204020203" pitchFamily="34" charset="0"/>
              </a:rPr>
              <a:t>Working Conceptual Framework</a:t>
            </a:r>
          </a:p>
        </p:txBody>
      </p:sp>
    </p:spTree>
    <p:extLst>
      <p:ext uri="{BB962C8B-B14F-4D97-AF65-F5344CB8AC3E}">
        <p14:creationId xmlns:p14="http://schemas.microsoft.com/office/powerpoint/2010/main" val="2654222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7352" y="131925"/>
            <a:ext cx="11345661" cy="461665"/>
          </a:xfrm>
          <a:prstGeom prst="rect">
            <a:avLst/>
          </a:prstGeom>
          <a:noFill/>
        </p:spPr>
        <p:txBody>
          <a:bodyPr wrap="square" rtlCol="0">
            <a:spAutoFit/>
          </a:bodyPr>
          <a:lstStyle/>
          <a:p>
            <a:r>
              <a:rPr lang="en-US" sz="2400" dirty="0">
                <a:solidFill>
                  <a:srgbClr val="C00000"/>
                </a:solidFill>
                <a:latin typeface="Segoe UI Black" panose="020B0A02040204020203" pitchFamily="34" charset="0"/>
                <a:ea typeface="Segoe UI Black" panose="020B0A02040204020203" pitchFamily="34" charset="0"/>
                <a:cs typeface="Segoe UI Black" panose="020B0A02040204020203" pitchFamily="34" charset="0"/>
              </a:rPr>
              <a:t>Working Conceptual Framework</a:t>
            </a:r>
          </a:p>
        </p:txBody>
      </p:sp>
      <p:grpSp>
        <p:nvGrpSpPr>
          <p:cNvPr id="6" name="Group 5"/>
          <p:cNvGrpSpPr/>
          <p:nvPr/>
        </p:nvGrpSpPr>
        <p:grpSpPr>
          <a:xfrm>
            <a:off x="422411" y="1054482"/>
            <a:ext cx="11345661" cy="3477875"/>
            <a:chOff x="422411" y="1054482"/>
            <a:chExt cx="11345661" cy="3477875"/>
          </a:xfrm>
        </p:grpSpPr>
        <p:sp>
          <p:nvSpPr>
            <p:cNvPr id="4" name="TextBox 3"/>
            <p:cNvSpPr txBox="1"/>
            <p:nvPr/>
          </p:nvSpPr>
          <p:spPr>
            <a:xfrm>
              <a:off x="422411" y="1054482"/>
              <a:ext cx="11345661" cy="3477875"/>
            </a:xfrm>
            <a:prstGeom prst="rect">
              <a:avLst/>
            </a:prstGeom>
            <a:noFill/>
          </p:spPr>
          <p:txBody>
            <a:bodyPr wrap="square" rtlCol="0">
              <a:spAutoFit/>
            </a:bodyPr>
            <a:lstStyle/>
            <a:p>
              <a:pPr marL="457200" indent="-457200">
                <a:spcBef>
                  <a:spcPts val="1800"/>
                </a:spcBef>
                <a:buFont typeface="Wingdings 3" panose="05040102010807070707" pitchFamily="18" charset="2"/>
                <a:buChar char=""/>
              </a:pPr>
              <a:r>
                <a:rPr lang="en-US" sz="3200" dirty="0">
                  <a:latin typeface="Segoe UI Black" panose="020B0A02040204020203" pitchFamily="34" charset="0"/>
                  <a:ea typeface="Segoe UI Black" panose="020B0A02040204020203" pitchFamily="34" charset="0"/>
                  <a:cs typeface="Segoe UI Black" panose="020B0A02040204020203" pitchFamily="34" charset="0"/>
                </a:rPr>
                <a:t>Three goals implemented through four tracks:</a:t>
              </a:r>
            </a:p>
            <a:p>
              <a:pPr marL="971550" lvl="1" indent="-514350">
                <a:spcBef>
                  <a:spcPts val="1800"/>
                </a:spcBef>
                <a:buFont typeface="+mj-lt"/>
                <a:buAutoNum type="arabicPeriod"/>
              </a:pPr>
              <a:r>
                <a:rPr lang="en-US" sz="3200" dirty="0">
                  <a:latin typeface="Segoe UI Black" panose="020B0A02040204020203" pitchFamily="34" charset="0"/>
                  <a:ea typeface="Segoe UI Black" panose="020B0A02040204020203" pitchFamily="34" charset="0"/>
                  <a:cs typeface="Segoe UI Black" panose="020B0A02040204020203" pitchFamily="34" charset="0"/>
                </a:rPr>
                <a:t>Individual Stewardship Plans (ISP)</a:t>
              </a:r>
            </a:p>
            <a:p>
              <a:pPr marL="971550" lvl="1" indent="-514350">
                <a:spcBef>
                  <a:spcPts val="1800"/>
                </a:spcBef>
                <a:buFont typeface="+mj-lt"/>
                <a:buAutoNum type="arabicPeriod"/>
              </a:pPr>
              <a:r>
                <a:rPr lang="en-US" sz="3200" dirty="0">
                  <a:latin typeface="Segoe UI Black" panose="020B0A02040204020203" pitchFamily="34" charset="0"/>
                  <a:ea typeface="Segoe UI Black" panose="020B0A02040204020203" pitchFamily="34" charset="0"/>
                  <a:cs typeface="Segoe UI Black" panose="020B0A02040204020203" pitchFamily="34" charset="0"/>
                </a:rPr>
                <a:t>VSP Work Plan Outreach</a:t>
              </a:r>
            </a:p>
            <a:p>
              <a:pPr marL="971550" lvl="1" indent="-514350">
                <a:spcBef>
                  <a:spcPts val="1800"/>
                </a:spcBef>
                <a:buFont typeface="+mj-lt"/>
                <a:buAutoNum type="arabicPeriod"/>
              </a:pPr>
              <a:r>
                <a:rPr lang="en-US" sz="3200" dirty="0">
                  <a:latin typeface="Segoe UI Black" panose="020B0A02040204020203" pitchFamily="34" charset="0"/>
                  <a:ea typeface="Segoe UI Black" panose="020B0A02040204020203" pitchFamily="34" charset="0"/>
                  <a:cs typeface="Segoe UI Black" panose="020B0A02040204020203" pitchFamily="34" charset="0"/>
                </a:rPr>
                <a:t>Monitoring VSP Progress</a:t>
              </a:r>
            </a:p>
            <a:p>
              <a:pPr marL="971550" lvl="1" indent="-514350">
                <a:spcBef>
                  <a:spcPts val="1800"/>
                </a:spcBef>
                <a:buFont typeface="+mj-lt"/>
                <a:buAutoNum type="arabicPeriod"/>
              </a:pPr>
              <a:r>
                <a:rPr lang="en-US" sz="3200" dirty="0">
                  <a:latin typeface="Segoe UI Black" panose="020B0A02040204020203" pitchFamily="34" charset="0"/>
                  <a:ea typeface="Segoe UI Black" panose="020B0A02040204020203" pitchFamily="34" charset="0"/>
                  <a:cs typeface="Segoe UI Black" panose="020B0A02040204020203" pitchFamily="34" charset="0"/>
                </a:rPr>
                <a:t>Program Maintenance</a:t>
              </a:r>
            </a:p>
          </p:txBody>
        </p:sp>
        <p:sp>
          <p:nvSpPr>
            <p:cNvPr id="5" name="Oval 4"/>
            <p:cNvSpPr/>
            <p:nvPr/>
          </p:nvSpPr>
          <p:spPr>
            <a:xfrm>
              <a:off x="819444" y="1805354"/>
              <a:ext cx="586154" cy="586154"/>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96409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241002"/>
            <a:ext cx="12192000" cy="616998"/>
          </a:xfrm>
          <a:prstGeom prst="rect">
            <a:avLst/>
          </a:prstGeom>
          <a:solidFill>
            <a:schemeClr val="accent6">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 name="Rectangle 2"/>
          <p:cNvSpPr/>
          <p:nvPr/>
        </p:nvSpPr>
        <p:spPr>
          <a:xfrm>
            <a:off x="0" y="6239800"/>
            <a:ext cx="12192000" cy="15979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6079401"/>
            <a:ext cx="12192000" cy="159798"/>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0"/>
            <a:ext cx="12192000" cy="11541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78230" y="1773966"/>
            <a:ext cx="10796906" cy="1323439"/>
          </a:xfrm>
          <a:prstGeom prst="rect">
            <a:avLst/>
          </a:prstGeom>
        </p:spPr>
        <p:txBody>
          <a:bodyPr wrap="square">
            <a:spAutoFit/>
          </a:bodyPr>
          <a:lstStyle/>
          <a:p>
            <a:pPr lvl="0">
              <a:spcBef>
                <a:spcPts val="1800"/>
              </a:spcBef>
            </a:pPr>
            <a:r>
              <a:rPr lang="en-US" sz="4000" dirty="0">
                <a:solidFill>
                  <a:schemeClr val="accent6">
                    <a:lumMod val="75000"/>
                  </a:schemeClr>
                </a:solidFill>
                <a:latin typeface="Segoe UI Black" panose="020B0A02040204020203" pitchFamily="34" charset="0"/>
                <a:ea typeface="Segoe UI Black" panose="020B0A02040204020203" pitchFamily="34" charset="0"/>
                <a:cs typeface="Segoe UI Black" panose="020B0A02040204020203" pitchFamily="34" charset="0"/>
              </a:rPr>
              <a:t>Intersection of Frequently Flooded Areas and Agriculture</a:t>
            </a:r>
          </a:p>
        </p:txBody>
      </p:sp>
    </p:spTree>
    <p:extLst>
      <p:ext uri="{BB962C8B-B14F-4D97-AF65-F5344CB8AC3E}">
        <p14:creationId xmlns:p14="http://schemas.microsoft.com/office/powerpoint/2010/main" val="4105121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6943" y="501710"/>
            <a:ext cx="11759954" cy="3831818"/>
          </a:xfrm>
          <a:prstGeom prst="rect">
            <a:avLst/>
          </a:prstGeom>
        </p:spPr>
        <p:txBody>
          <a:bodyPr wrap="square">
            <a:spAutoFit/>
          </a:bodyPr>
          <a:lstStyle/>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US" sz="3200" b="0" i="0" u="none" strike="noStrike" kern="1200" cap="none" spc="0" normalizeH="0" baseline="0" noProof="0" dirty="0">
                <a:ln>
                  <a:noFill/>
                </a:ln>
                <a:solidFill>
                  <a:srgbClr val="70AD47">
                    <a:lumMod val="75000"/>
                  </a:srgbClr>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What is a frequently flooded area under GMA?</a:t>
            </a:r>
          </a:p>
          <a:p>
            <a:pPr lvl="0">
              <a:spcBef>
                <a:spcPts val="1800"/>
              </a:spcBef>
            </a:pPr>
            <a:r>
              <a:rPr lang="en-US" sz="2800" dirty="0">
                <a:solidFill>
                  <a:prstClr val="black"/>
                </a:solidFill>
                <a:latin typeface="Segoe UI Black" panose="020B0A02040204020203" pitchFamily="34" charset="0"/>
                <a:ea typeface="Segoe UI Black" panose="020B0A02040204020203" pitchFamily="34" charset="0"/>
                <a:cs typeface="Segoe UI Black" panose="020B0A02040204020203" pitchFamily="34" charset="0"/>
              </a:rPr>
              <a:t>“(L)ands in the flood plain subject to at least a one percent or greater chance of flooding in any given year, or within areas subject to flooding due to high groundwater.  These areas include, but are not limited to, streams, </a:t>
            </a:r>
            <a:br>
              <a:rPr lang="en-US" sz="2800" dirty="0">
                <a:solidFill>
                  <a:prstClr val="black"/>
                </a:solidFill>
                <a:latin typeface="Segoe UI Black" panose="020B0A02040204020203" pitchFamily="34" charset="0"/>
                <a:ea typeface="Segoe UI Black" panose="020B0A02040204020203" pitchFamily="34" charset="0"/>
                <a:cs typeface="Segoe UI Black" panose="020B0A02040204020203" pitchFamily="34" charset="0"/>
              </a:rPr>
            </a:br>
            <a:r>
              <a:rPr lang="en-US" sz="2800" dirty="0">
                <a:solidFill>
                  <a:prstClr val="black"/>
                </a:solidFill>
                <a:latin typeface="Segoe UI Black" panose="020B0A02040204020203" pitchFamily="34" charset="0"/>
                <a:ea typeface="Segoe UI Black" panose="020B0A02040204020203" pitchFamily="34" charset="0"/>
                <a:cs typeface="Segoe UI Black" panose="020B0A02040204020203" pitchFamily="34" charset="0"/>
              </a:rPr>
              <a:t>rivers, lakes, coastal areas, wetlands, </a:t>
            </a:r>
            <a:br>
              <a:rPr lang="en-US" sz="2800" dirty="0">
                <a:solidFill>
                  <a:prstClr val="black"/>
                </a:solidFill>
                <a:latin typeface="Segoe UI Black" panose="020B0A02040204020203" pitchFamily="34" charset="0"/>
                <a:ea typeface="Segoe UI Black" panose="020B0A02040204020203" pitchFamily="34" charset="0"/>
                <a:cs typeface="Segoe UI Black" panose="020B0A02040204020203" pitchFamily="34" charset="0"/>
              </a:rPr>
            </a:br>
            <a:r>
              <a:rPr lang="en-US" sz="2800" dirty="0">
                <a:solidFill>
                  <a:prstClr val="black"/>
                </a:solidFill>
                <a:latin typeface="Segoe UI Black" panose="020B0A02040204020203" pitchFamily="34" charset="0"/>
                <a:ea typeface="Segoe UI Black" panose="020B0A02040204020203" pitchFamily="34" charset="0"/>
                <a:cs typeface="Segoe UI Black" panose="020B0A02040204020203" pitchFamily="34" charset="0"/>
              </a:rPr>
              <a:t>and areas where high groundwater </a:t>
            </a:r>
            <a:br>
              <a:rPr lang="en-US" sz="2800" dirty="0">
                <a:solidFill>
                  <a:prstClr val="black"/>
                </a:solidFill>
                <a:latin typeface="Segoe UI Black" panose="020B0A02040204020203" pitchFamily="34" charset="0"/>
                <a:ea typeface="Segoe UI Black" panose="020B0A02040204020203" pitchFamily="34" charset="0"/>
                <a:cs typeface="Segoe UI Black" panose="020B0A02040204020203" pitchFamily="34" charset="0"/>
              </a:rPr>
            </a:br>
            <a:r>
              <a:rPr lang="en-US" sz="2800" dirty="0">
                <a:solidFill>
                  <a:prstClr val="black"/>
                </a:solidFill>
                <a:latin typeface="Segoe UI Black" panose="020B0A02040204020203" pitchFamily="34" charset="0"/>
                <a:ea typeface="Segoe UI Black" panose="020B0A02040204020203" pitchFamily="34" charset="0"/>
                <a:cs typeface="Segoe UI Black" panose="020B0A02040204020203" pitchFamily="34" charset="0"/>
              </a:rPr>
              <a:t>forms ponds on the ground surface.”</a:t>
            </a:r>
            <a:endParaRPr kumimoji="0" lang="en-US" sz="28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4" name="TextBox 3"/>
          <p:cNvSpPr txBox="1"/>
          <p:nvPr/>
        </p:nvSpPr>
        <p:spPr>
          <a:xfrm>
            <a:off x="596141" y="5093029"/>
            <a:ext cx="10710034" cy="954107"/>
          </a:xfrm>
          <a:prstGeom prst="rect">
            <a:avLst/>
          </a:prstGeom>
          <a:noFill/>
        </p:spPr>
        <p:txBody>
          <a:bodyPr wrap="square" rtlCol="0">
            <a:spAutoFit/>
          </a:bodyPr>
          <a:lstStyle/>
          <a:p>
            <a:pPr algn="ctr">
              <a:spcBef>
                <a:spcPts val="1200"/>
              </a:spcBef>
              <a:spcAft>
                <a:spcPts val="1200"/>
              </a:spcAft>
            </a:pPr>
            <a:r>
              <a:rPr lang="en-US" sz="2800" dirty="0">
                <a:solidFill>
                  <a:srgbClr val="C00000"/>
                </a:solidFill>
                <a:latin typeface="Segoe UI Black" panose="020B0A02040204020203" pitchFamily="34" charset="0"/>
                <a:ea typeface="Segoe UI Black" panose="020B0A02040204020203" pitchFamily="34" charset="0"/>
                <a:cs typeface="Segoe UI Black" panose="020B0A02040204020203" pitchFamily="34" charset="0"/>
              </a:rPr>
              <a:t>Retaining agriculture as open space is beneficial </a:t>
            </a:r>
            <a:br>
              <a:rPr lang="en-US" sz="2800" dirty="0">
                <a:solidFill>
                  <a:srgbClr val="C00000"/>
                </a:solidFill>
                <a:latin typeface="Segoe UI Black" panose="020B0A02040204020203" pitchFamily="34" charset="0"/>
                <a:ea typeface="Segoe UI Black" panose="020B0A02040204020203" pitchFamily="34" charset="0"/>
                <a:cs typeface="Segoe UI Black" panose="020B0A02040204020203" pitchFamily="34" charset="0"/>
              </a:rPr>
            </a:br>
            <a:r>
              <a:rPr lang="en-US" sz="2800" dirty="0">
                <a:solidFill>
                  <a:srgbClr val="C00000"/>
                </a:solidFill>
                <a:latin typeface="Segoe UI Black" panose="020B0A02040204020203" pitchFamily="34" charset="0"/>
                <a:ea typeface="Segoe UI Black" panose="020B0A02040204020203" pitchFamily="34" charset="0"/>
                <a:cs typeface="Segoe UI Black" panose="020B0A02040204020203" pitchFamily="34" charset="0"/>
              </a:rPr>
              <a:t>to frequently flooded critical areas</a:t>
            </a:r>
          </a:p>
        </p:txBody>
      </p:sp>
      <p:pic>
        <p:nvPicPr>
          <p:cNvPr id="3" name="Picture 2"/>
          <p:cNvPicPr>
            <a:picLocks noChangeAspect="1"/>
          </p:cNvPicPr>
          <p:nvPr/>
        </p:nvPicPr>
        <p:blipFill rotWithShape="1">
          <a:blip r:embed="rId2"/>
          <a:srcRect l="-1704" t="21515" r="4217" b="20157"/>
          <a:stretch/>
        </p:blipFill>
        <p:spPr>
          <a:xfrm>
            <a:off x="7711258" y="2857047"/>
            <a:ext cx="4020494" cy="1856232"/>
          </a:xfrm>
          <a:prstGeom prst="rect">
            <a:avLst/>
          </a:prstGeom>
        </p:spPr>
      </p:pic>
    </p:spTree>
    <p:extLst>
      <p:ext uri="{BB962C8B-B14F-4D97-AF65-F5344CB8AC3E}">
        <p14:creationId xmlns:p14="http://schemas.microsoft.com/office/powerpoint/2010/main" val="2756033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3523" y="228657"/>
            <a:ext cx="11267829" cy="320087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5B9BD5"/>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Frequently flooded areas in the county</a:t>
            </a:r>
          </a:p>
          <a:p>
            <a:pPr marL="457200" marR="0" lvl="0" indent="-457200" algn="l" defTabSz="914400" rtl="0" eaLnBrk="1" fontAlgn="auto" latinLnBrk="0" hangingPunct="1">
              <a:lnSpc>
                <a:spcPct val="100000"/>
              </a:lnSpc>
              <a:spcBef>
                <a:spcPts val="1800"/>
              </a:spcBef>
              <a:spcAft>
                <a:spcPts val="0"/>
              </a:spcAft>
              <a:buClrTx/>
              <a:buSzTx/>
              <a:buFont typeface="Wingdings 3" panose="05040102010807070707" pitchFamily="18" charset="2"/>
              <a:buChar char=""/>
              <a:tabLst/>
              <a:defRPr/>
            </a:pPr>
            <a:r>
              <a:rPr kumimoji="0" lang="en-US" sz="28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Prevalent to ag lands in</a:t>
            </a:r>
            <a:br>
              <a:rPr kumimoji="0" lang="en-US" sz="28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Segoe UI Black" panose="020B0A02040204020203" pitchFamily="34" charset="0"/>
              </a:rPr>
            </a:br>
            <a:r>
              <a:rPr kumimoji="0" lang="en-US" sz="28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county drainages</a:t>
            </a:r>
          </a:p>
          <a:p>
            <a:pPr marL="457200" marR="0" lvl="0" indent="-457200" algn="l" defTabSz="914400" rtl="0" eaLnBrk="1" fontAlgn="auto" latinLnBrk="0" hangingPunct="1">
              <a:lnSpc>
                <a:spcPct val="100000"/>
              </a:lnSpc>
              <a:spcBef>
                <a:spcPts val="1800"/>
              </a:spcBef>
              <a:spcAft>
                <a:spcPts val="0"/>
              </a:spcAft>
              <a:buClrTx/>
              <a:buSzTx/>
              <a:buFont typeface="Wingdings 3" panose="05040102010807070707" pitchFamily="18" charset="2"/>
              <a:buChar char=""/>
              <a:tabLst/>
              <a:defRPr/>
            </a:pPr>
            <a:r>
              <a:rPr kumimoji="0" lang="en-US" sz="28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Use FEMA FIRM maps to </a:t>
            </a:r>
            <a:br>
              <a:rPr kumimoji="0" lang="en-US" sz="28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Segoe UI Black" panose="020B0A02040204020203" pitchFamily="34" charset="0"/>
              </a:rPr>
            </a:br>
            <a:r>
              <a:rPr kumimoji="0" lang="en-US" sz="28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identify intersection with </a:t>
            </a:r>
            <a:br>
              <a:rPr kumimoji="0" lang="en-US" sz="28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Segoe UI Black" panose="020B0A02040204020203" pitchFamily="34" charset="0"/>
              </a:rPr>
            </a:br>
            <a:r>
              <a:rPr kumimoji="0" lang="en-US" sz="2800" b="0"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ag lands</a:t>
            </a:r>
          </a:p>
        </p:txBody>
      </p:sp>
      <p:pic>
        <p:nvPicPr>
          <p:cNvPr id="6" name="Picture 5"/>
          <p:cNvPicPr>
            <a:picLocks noChangeAspect="1"/>
          </p:cNvPicPr>
          <p:nvPr/>
        </p:nvPicPr>
        <p:blipFill>
          <a:blip r:embed="rId2"/>
          <a:stretch>
            <a:fillRect/>
          </a:stretch>
        </p:blipFill>
        <p:spPr>
          <a:xfrm>
            <a:off x="5861304" y="781059"/>
            <a:ext cx="5535352" cy="6076941"/>
          </a:xfrm>
          <a:prstGeom prst="rect">
            <a:avLst/>
          </a:prstGeom>
        </p:spPr>
      </p:pic>
    </p:spTree>
    <p:extLst>
      <p:ext uri="{BB962C8B-B14F-4D97-AF65-F5344CB8AC3E}">
        <p14:creationId xmlns:p14="http://schemas.microsoft.com/office/powerpoint/2010/main" val="3265665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0525" y="702393"/>
            <a:ext cx="11253350" cy="5447645"/>
          </a:xfrm>
          <a:prstGeom prst="rect">
            <a:avLst/>
          </a:prstGeom>
          <a:noFill/>
        </p:spPr>
        <p:txBody>
          <a:bodyPr wrap="square" rtlCol="0">
            <a:spAutoFit/>
          </a:bodyPr>
          <a:lstStyle/>
          <a:p>
            <a:r>
              <a:rPr lang="en-US" sz="3200" dirty="0">
                <a:solidFill>
                  <a:schemeClr val="accent1"/>
                </a:solidFill>
                <a:latin typeface="Segoe UI Black" panose="020B0A02040204020203" pitchFamily="34" charset="0"/>
                <a:ea typeface="Segoe UI Black" panose="020B0A02040204020203" pitchFamily="34" charset="0"/>
                <a:cs typeface="Segoe UI Black" panose="020B0A02040204020203" pitchFamily="34" charset="0"/>
              </a:rPr>
              <a:t>Frequently flooded concerns for agriculture</a:t>
            </a:r>
          </a:p>
          <a:p>
            <a:pPr marL="457200" indent="-457200">
              <a:spcBef>
                <a:spcPts val="2400"/>
              </a:spcBef>
              <a:buFont typeface="Wingdings 3" panose="05040102010807070707" pitchFamily="18" charset="2"/>
              <a:buChar char=""/>
            </a:pPr>
            <a:r>
              <a:rPr lang="en-US" sz="2800" dirty="0">
                <a:latin typeface="Segoe UI Black" panose="020B0A02040204020203" pitchFamily="34" charset="0"/>
                <a:ea typeface="Segoe UI Black" panose="020B0A02040204020203" pitchFamily="34" charset="0"/>
                <a:cs typeface="Segoe UI Black" panose="020B0A02040204020203" pitchFamily="34" charset="0"/>
              </a:rPr>
              <a:t>Damage to property/safety of people &amp; livestock</a:t>
            </a:r>
          </a:p>
          <a:p>
            <a:pPr marL="457200" indent="-457200">
              <a:spcBef>
                <a:spcPts val="2400"/>
              </a:spcBef>
              <a:buFont typeface="Wingdings 3" panose="05040102010807070707" pitchFamily="18" charset="2"/>
              <a:buChar char=""/>
            </a:pPr>
            <a:r>
              <a:rPr lang="en-US" sz="2800" dirty="0">
                <a:latin typeface="Segoe UI Black" panose="020B0A02040204020203" pitchFamily="34" charset="0"/>
                <a:ea typeface="Segoe UI Black" panose="020B0A02040204020203" pitchFamily="34" charset="0"/>
                <a:cs typeface="Segoe UI Black" panose="020B0A02040204020203" pitchFamily="34" charset="0"/>
              </a:rPr>
              <a:t>Expansion of flood area and duration, especially from other uses and public infrastructure</a:t>
            </a:r>
          </a:p>
          <a:p>
            <a:pPr marL="457200" indent="-457200">
              <a:spcBef>
                <a:spcPts val="2400"/>
              </a:spcBef>
              <a:buFont typeface="Wingdings 3" panose="05040102010807070707" pitchFamily="18" charset="2"/>
              <a:buChar char=""/>
            </a:pPr>
            <a:r>
              <a:rPr lang="en-US" sz="2800" dirty="0">
                <a:latin typeface="Segoe UI Black" panose="020B0A02040204020203" pitchFamily="34" charset="0"/>
                <a:ea typeface="Segoe UI Black" panose="020B0A02040204020203" pitchFamily="34" charset="0"/>
                <a:cs typeface="Segoe UI Black" panose="020B0A02040204020203" pitchFamily="34" charset="0"/>
              </a:rPr>
              <a:t>Increased flood velocities; soil loss/bank erosion</a:t>
            </a:r>
          </a:p>
          <a:p>
            <a:pPr marL="457200" indent="-457200">
              <a:spcBef>
                <a:spcPts val="2400"/>
              </a:spcBef>
              <a:buFont typeface="Wingdings 3" panose="05040102010807070707" pitchFamily="18" charset="2"/>
              <a:buChar char=""/>
            </a:pPr>
            <a:r>
              <a:rPr lang="en-US" sz="2800" dirty="0">
                <a:latin typeface="Segoe UI Black" panose="020B0A02040204020203" pitchFamily="34" charset="0"/>
                <a:ea typeface="Segoe UI Black" panose="020B0A02040204020203" pitchFamily="34" charset="0"/>
                <a:cs typeface="Segoe UI Black" panose="020B0A02040204020203" pitchFamily="34" charset="0"/>
              </a:rPr>
              <a:t>Deposition of flood-borne debris on ag lands</a:t>
            </a:r>
          </a:p>
          <a:p>
            <a:pPr marL="457200" indent="-457200">
              <a:spcBef>
                <a:spcPts val="2400"/>
              </a:spcBef>
              <a:buFont typeface="Wingdings 3" panose="05040102010807070707" pitchFamily="18" charset="2"/>
              <a:buChar char=""/>
            </a:pPr>
            <a:r>
              <a:rPr lang="en-US" sz="2800" dirty="0">
                <a:latin typeface="Segoe UI Black" panose="020B0A02040204020203" pitchFamily="34" charset="0"/>
                <a:ea typeface="Segoe UI Black" panose="020B0A02040204020203" pitchFamily="34" charset="0"/>
                <a:cs typeface="Segoe UI Black" panose="020B0A02040204020203" pitchFamily="34" charset="0"/>
              </a:rPr>
              <a:t>Decreased property values</a:t>
            </a:r>
          </a:p>
          <a:p>
            <a:pPr marL="457200" indent="-457200">
              <a:spcBef>
                <a:spcPts val="2400"/>
              </a:spcBef>
              <a:buFont typeface="Wingdings 3" panose="05040102010807070707" pitchFamily="18" charset="2"/>
              <a:buChar char=""/>
            </a:pPr>
            <a:r>
              <a:rPr lang="en-US" sz="2800" dirty="0">
                <a:latin typeface="Segoe UI Black" panose="020B0A02040204020203" pitchFamily="34" charset="0"/>
                <a:ea typeface="Segoe UI Black" panose="020B0A02040204020203" pitchFamily="34" charset="0"/>
                <a:cs typeface="Segoe UI Black" panose="020B0A02040204020203" pitchFamily="34" charset="0"/>
              </a:rPr>
              <a:t>Other?</a:t>
            </a:r>
          </a:p>
        </p:txBody>
      </p:sp>
    </p:spTree>
    <p:extLst>
      <p:ext uri="{BB962C8B-B14F-4D97-AF65-F5344CB8AC3E}">
        <p14:creationId xmlns:p14="http://schemas.microsoft.com/office/powerpoint/2010/main" val="3519672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0525" y="702393"/>
            <a:ext cx="11253350" cy="4278094"/>
          </a:xfrm>
          <a:prstGeom prst="rect">
            <a:avLst/>
          </a:prstGeom>
          <a:noFill/>
        </p:spPr>
        <p:txBody>
          <a:bodyPr wrap="square" rtlCol="0">
            <a:spAutoFit/>
          </a:bodyPr>
          <a:lstStyle/>
          <a:p>
            <a:r>
              <a:rPr lang="en-US" sz="3200" dirty="0">
                <a:solidFill>
                  <a:schemeClr val="accent1"/>
                </a:solidFill>
                <a:latin typeface="Segoe UI Black" panose="020B0A02040204020203" pitchFamily="34" charset="0"/>
                <a:ea typeface="Segoe UI Black" panose="020B0A02040204020203" pitchFamily="34" charset="0"/>
                <a:cs typeface="Segoe UI Black" panose="020B0A02040204020203" pitchFamily="34" charset="0"/>
              </a:rPr>
              <a:t>ISP Strategies for Frequently Flooded Critical Areas</a:t>
            </a:r>
          </a:p>
          <a:p>
            <a:pPr marL="457200" indent="-457200">
              <a:spcBef>
                <a:spcPts val="2400"/>
              </a:spcBef>
              <a:buFont typeface="Wingdings 3" panose="05040102010807070707" pitchFamily="18" charset="2"/>
              <a:buChar char=""/>
            </a:pPr>
            <a:r>
              <a:rPr lang="en-US" sz="2800" dirty="0">
                <a:latin typeface="Segoe UI Black" panose="020B0A02040204020203" pitchFamily="34" charset="0"/>
                <a:ea typeface="Segoe UI Black" panose="020B0A02040204020203" pitchFamily="34" charset="0"/>
                <a:cs typeface="Segoe UI Black" panose="020B0A02040204020203" pitchFamily="34" charset="0"/>
              </a:rPr>
              <a:t>Retain / increase agricultural lands</a:t>
            </a:r>
          </a:p>
          <a:p>
            <a:pPr marL="457200" indent="-457200">
              <a:spcBef>
                <a:spcPts val="2400"/>
              </a:spcBef>
              <a:buFont typeface="Wingdings 3" panose="05040102010807070707" pitchFamily="18" charset="2"/>
              <a:buChar char=""/>
            </a:pPr>
            <a:r>
              <a:rPr lang="en-US" sz="2800" dirty="0">
                <a:latin typeface="Segoe UI Black" panose="020B0A02040204020203" pitchFamily="34" charset="0"/>
                <a:ea typeface="Segoe UI Black" panose="020B0A02040204020203" pitchFamily="34" charset="0"/>
                <a:cs typeface="Segoe UI Black" panose="020B0A02040204020203" pitchFamily="34" charset="0"/>
              </a:rPr>
              <a:t>Improve floodwater filtration</a:t>
            </a:r>
          </a:p>
          <a:p>
            <a:pPr marL="457200" indent="-457200">
              <a:spcBef>
                <a:spcPts val="2400"/>
              </a:spcBef>
              <a:buFont typeface="Wingdings 3" panose="05040102010807070707" pitchFamily="18" charset="2"/>
              <a:buChar char=""/>
            </a:pPr>
            <a:r>
              <a:rPr lang="en-US" sz="2800" dirty="0">
                <a:latin typeface="Segoe UI Black" panose="020B0A02040204020203" pitchFamily="34" charset="0"/>
                <a:ea typeface="Segoe UI Black" panose="020B0A02040204020203" pitchFamily="34" charset="0"/>
                <a:cs typeface="Segoe UI Black" panose="020B0A02040204020203" pitchFamily="34" charset="0"/>
              </a:rPr>
              <a:t>Reduce floodwater velocities</a:t>
            </a:r>
          </a:p>
          <a:p>
            <a:pPr marL="457200" indent="-457200">
              <a:spcBef>
                <a:spcPts val="2400"/>
              </a:spcBef>
              <a:buFont typeface="Wingdings 3" panose="05040102010807070707" pitchFamily="18" charset="2"/>
              <a:buChar char=""/>
            </a:pPr>
            <a:r>
              <a:rPr lang="en-US" sz="2800" dirty="0">
                <a:latin typeface="Segoe UI Black" panose="020B0A02040204020203" pitchFamily="34" charset="0"/>
                <a:ea typeface="Segoe UI Black" panose="020B0A02040204020203" pitchFamily="34" charset="0"/>
                <a:cs typeface="Segoe UI Black" panose="020B0A02040204020203" pitchFamily="34" charset="0"/>
              </a:rPr>
              <a:t>Protect farm structures, crops, &amp; livestock</a:t>
            </a:r>
          </a:p>
          <a:p>
            <a:pPr marL="457200" indent="-457200">
              <a:spcBef>
                <a:spcPts val="2400"/>
              </a:spcBef>
              <a:buFont typeface="Wingdings 3" panose="05040102010807070707" pitchFamily="18" charset="2"/>
              <a:buChar char=""/>
            </a:pPr>
            <a:r>
              <a:rPr lang="en-US" sz="2800" dirty="0">
                <a:latin typeface="Segoe UI Black" panose="020B0A02040204020203" pitchFamily="34" charset="0"/>
                <a:ea typeface="Segoe UI Black" panose="020B0A02040204020203" pitchFamily="34" charset="0"/>
                <a:cs typeface="Segoe UI Black" panose="020B0A02040204020203" pitchFamily="34" charset="0"/>
              </a:rPr>
              <a:t>Other?</a:t>
            </a:r>
          </a:p>
        </p:txBody>
      </p:sp>
    </p:spTree>
    <p:extLst>
      <p:ext uri="{BB962C8B-B14F-4D97-AF65-F5344CB8AC3E}">
        <p14:creationId xmlns:p14="http://schemas.microsoft.com/office/powerpoint/2010/main" val="35818473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3159</TotalTime>
  <Words>1045</Words>
  <Application>Microsoft Office PowerPoint</Application>
  <PresentationFormat>Custom</PresentationFormat>
  <Paragraphs>166</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Kliem</dc:creator>
  <cp:lastModifiedBy>Barbara Adkins</cp:lastModifiedBy>
  <cp:revision>103</cp:revision>
  <cp:lastPrinted>2017-05-19T17:27:11Z</cp:lastPrinted>
  <dcterms:created xsi:type="dcterms:W3CDTF">2017-02-14T22:53:09Z</dcterms:created>
  <dcterms:modified xsi:type="dcterms:W3CDTF">2017-05-22T15:07:26Z</dcterms:modified>
</cp:coreProperties>
</file>