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9"/>
  </p:handoutMasterIdLst>
  <p:sldIdLst>
    <p:sldId id="277" r:id="rId2"/>
    <p:sldId id="290" r:id="rId3"/>
    <p:sldId id="31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4" r:id="rId14"/>
    <p:sldId id="315" r:id="rId15"/>
    <p:sldId id="316" r:id="rId16"/>
    <p:sldId id="317" r:id="rId17"/>
    <p:sldId id="318" r:id="rId18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8" d="100"/>
          <a:sy n="118" d="100"/>
        </p:scale>
        <p:origin x="-12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137" cy="465106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348" y="1"/>
            <a:ext cx="3027137" cy="465106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r">
              <a:defRPr sz="1200"/>
            </a:lvl1pPr>
          </a:lstStyle>
          <a:p>
            <a:fld id="{96665397-E8A1-4FBA-9173-530B027605C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95"/>
            <a:ext cx="3027137" cy="465106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348" y="8818595"/>
            <a:ext cx="3027137" cy="465106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r">
              <a:defRPr sz="1200"/>
            </a:lvl1pPr>
          </a:lstStyle>
          <a:p>
            <a:fld id="{3621D2ED-5746-40D7-8AD3-A43D25102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7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8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1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9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6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4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1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7E5D-FCF2-411D-B456-D6CF2401946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7E5D-FCF2-411D-B456-D6CF2401946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EC52-CBF3-43BA-A355-F57A8A04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7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522" y="373604"/>
            <a:ext cx="11456378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Mason Voluntary Stewardship Program</a:t>
            </a:r>
          </a:p>
          <a:p>
            <a:pPr>
              <a:spcBef>
                <a:spcPts val="3600"/>
              </a:spcBef>
            </a:pP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Where critical areas &amp; </a:t>
            </a:r>
          </a:p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agriculture meet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496" y="2584976"/>
            <a:ext cx="4383404" cy="3286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7" y="115537"/>
            <a:ext cx="11930906" cy="66269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2241" y="4731507"/>
            <a:ext cx="602825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VSP Work Group Meeting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April 25, 2017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73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52" y="57497"/>
            <a:ext cx="1134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Working Conceptual Framework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602" y="854723"/>
            <a:ext cx="11907124" cy="327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Monitoring VSP Progress – Proving Success</a:t>
            </a:r>
          </a:p>
          <a:p>
            <a:pPr marL="91440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CD collects ISP aggregate data on watershed scale and monitors 2011 baseline</a:t>
            </a:r>
          </a:p>
          <a:p>
            <a:pPr marL="914400" marR="0" lvl="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Shares data with Work Group to analyze trends/progress</a:t>
            </a:r>
          </a:p>
          <a:p>
            <a:pPr marL="914400" marR="0" lvl="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Work Group makes adjustments to VSP if necessary</a:t>
            </a:r>
          </a:p>
        </p:txBody>
      </p:sp>
    </p:spTree>
    <p:extLst>
      <p:ext uri="{BB962C8B-B14F-4D97-AF65-F5344CB8AC3E}">
        <p14:creationId xmlns:p14="http://schemas.microsoft.com/office/powerpoint/2010/main" val="210479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52" y="57497"/>
            <a:ext cx="1134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Working Conceptual Framework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148" y="1072422"/>
            <a:ext cx="11285634" cy="281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Program Maintenance – Keeping VSP Alive</a:t>
            </a:r>
          </a:p>
          <a:p>
            <a:pPr marL="91440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Work Group gets &amp; stays organized with structure</a:t>
            </a:r>
          </a:p>
          <a:p>
            <a:pPr marL="914400" marR="0" lvl="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CD provides assistance, coordination with state, county</a:t>
            </a:r>
          </a:p>
          <a:p>
            <a:pPr marL="914400" marR="0" lvl="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Partnerships with other VSP Work Groups,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04197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41002"/>
            <a:ext cx="12192000" cy="61699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239800"/>
            <a:ext cx="12192000" cy="1597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079401"/>
            <a:ext cx="12192000" cy="1597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54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3991" y="1513764"/>
            <a:ext cx="9179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Intersection of Critical Aquifer Recharge Areas and Agriculture</a:t>
            </a:r>
          </a:p>
        </p:txBody>
      </p:sp>
    </p:spTree>
    <p:extLst>
      <p:ext uri="{BB962C8B-B14F-4D97-AF65-F5344CB8AC3E}">
        <p14:creationId xmlns:p14="http://schemas.microsoft.com/office/powerpoint/2010/main" val="410512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6943" y="501710"/>
            <a:ext cx="1175995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is critical aquifer recharge area (CARA) under GMA?</a:t>
            </a:r>
          </a:p>
          <a:p>
            <a:pPr lvl="0">
              <a:spcBef>
                <a:spcPts val="1800"/>
              </a:spcBef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“Critical aquifer recharge areas are areas with a critical recharging effect on aquifers used for potable water, including areas where an </a:t>
            </a:r>
            <a:b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aquifer that is a source of </a:t>
            </a:r>
            <a:b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drinking water is vulnerable </a:t>
            </a:r>
            <a:b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 contamination that would </a:t>
            </a:r>
            <a:b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affect the potability of the </a:t>
            </a:r>
            <a:b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water, or is susceptible to </a:t>
            </a:r>
            <a:b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reduced recharge.”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132"/>
          <a:stretch/>
        </p:blipFill>
        <p:spPr>
          <a:xfrm>
            <a:off x="6524458" y="3036163"/>
            <a:ext cx="5476579" cy="31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4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515" y="292962"/>
            <a:ext cx="102359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CARA provide potable water for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Individual wells for human &amp; animal consumption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Small and large water systems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Fish and wildlife in streams and lakes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64" y="3571289"/>
            <a:ext cx="4556601" cy="2777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050" y="3571289"/>
            <a:ext cx="4108608" cy="277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38" y="488271"/>
            <a:ext cx="102359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CARA on agricultural lands in Mason County</a:t>
            </a:r>
          </a:p>
          <a:p>
            <a:pPr>
              <a:spcBef>
                <a:spcPts val="2400"/>
              </a:spcBef>
            </a:pPr>
            <a:r>
              <a:rPr lang="en-US" sz="2800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This reflects the GMA layer used in the county’s CAO…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Acres of ag lands affected by CARA: ≈3,700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Percent of all ag lands with CARA: ≈58%</a:t>
            </a:r>
          </a:p>
        </p:txBody>
      </p:sp>
    </p:spTree>
    <p:extLst>
      <p:ext uri="{BB962C8B-B14F-4D97-AF65-F5344CB8AC3E}">
        <p14:creationId xmlns:p14="http://schemas.microsoft.com/office/powerpoint/2010/main" val="3802269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38" y="488271"/>
            <a:ext cx="113811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CARA vulnerability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All land uses potentially can affect CARAs</a:t>
            </a:r>
          </a:p>
          <a:p>
            <a:pPr marL="457200" indent="-457200"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Common agricultural activities that potentially can affect CARAs:</a:t>
            </a:r>
          </a:p>
          <a:p>
            <a:pPr lvl="1">
              <a:spcBef>
                <a:spcPts val="2400"/>
              </a:spcBef>
            </a:pP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05028" y="3027861"/>
          <a:ext cx="11115337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6187">
                  <a:extLst>
                    <a:ext uri="{9D8B030D-6E8A-4147-A177-3AD203B41FA5}">
                      <a16:colId xmlns:a16="http://schemas.microsoft.com/office/drawing/2014/main" xmlns="" val="3192103669"/>
                    </a:ext>
                  </a:extLst>
                </a:gridCol>
                <a:gridCol w="5069150">
                  <a:extLst>
                    <a:ext uri="{9D8B030D-6E8A-4147-A177-3AD203B41FA5}">
                      <a16:colId xmlns:a16="http://schemas.microsoft.com/office/drawing/2014/main" xmlns="" val="1448746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Animal burial areas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Animal feedlots/wastes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0928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Fertilizer storage/use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Irrigation sites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44951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Manure spreading areas/pits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Pesticide storage/use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4855824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31976" y="5511688"/>
            <a:ext cx="824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High nitrate levels in groundwater (≥10 ppm)</a:t>
            </a:r>
          </a:p>
        </p:txBody>
      </p:sp>
      <p:sp>
        <p:nvSpPr>
          <p:cNvPr id="6" name="Arrow: Striped Right 5"/>
          <p:cNvSpPr/>
          <p:nvPr/>
        </p:nvSpPr>
        <p:spPr>
          <a:xfrm>
            <a:off x="2059261" y="5404875"/>
            <a:ext cx="665825" cy="736846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08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212" y="368724"/>
            <a:ext cx="1138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2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Typical BMPs for CARAs: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75974"/>
              </p:ext>
            </p:extLst>
          </p:nvPr>
        </p:nvGraphicFramePr>
        <p:xfrm>
          <a:off x="485546" y="1351461"/>
          <a:ext cx="11292840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8663">
                  <a:extLst>
                    <a:ext uri="{9D8B030D-6E8A-4147-A177-3AD203B41FA5}">
                      <a16:colId xmlns:a16="http://schemas.microsoft.com/office/drawing/2014/main" xmlns="" val="3192103669"/>
                    </a:ext>
                  </a:extLst>
                </a:gridCol>
                <a:gridCol w="5414177">
                  <a:extLst>
                    <a:ext uri="{9D8B030D-6E8A-4147-A177-3AD203B41FA5}">
                      <a16:colId xmlns:a16="http://schemas.microsoft.com/office/drawing/2014/main" xmlns="" val="1448746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Agricultural handling facility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Conservation crop rotation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0928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Cover crop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Irrigation improvements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44951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Irrigation water management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Manure transfer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4855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Nutrient management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Prescribed grazing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86728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Pest management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Residue &amp; tillage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7390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Water storage facility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Waste treatment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036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Waste utilization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Water well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987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38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47" y="69817"/>
            <a:ext cx="11930906" cy="6626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2451" y="1274564"/>
            <a:ext cx="859225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</a:p>
          <a:p>
            <a:pPr marL="461963" indent="-461963">
              <a:spcBef>
                <a:spcPts val="1800"/>
              </a:spcBef>
              <a:buFont typeface="+mj-lt"/>
              <a:buAutoNum type="arabicPeriod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Discussion on Conceptual Framework</a:t>
            </a:r>
          </a:p>
          <a:p>
            <a:pPr marL="461963" indent="-461963">
              <a:spcBef>
                <a:spcPts val="1800"/>
              </a:spcBef>
              <a:buFont typeface="+mj-lt"/>
              <a:buAutoNum type="arabicPeriod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Focus on aquifer recharge areas</a:t>
            </a:r>
          </a:p>
        </p:txBody>
      </p:sp>
    </p:spTree>
    <p:extLst>
      <p:ext uri="{BB962C8B-B14F-4D97-AF65-F5344CB8AC3E}">
        <p14:creationId xmlns:p14="http://schemas.microsoft.com/office/powerpoint/2010/main" val="145580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34" y="1572171"/>
            <a:ext cx="11244332" cy="3862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718" y="584462"/>
            <a:ext cx="102103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Work Plan Conceptual Model </a:t>
            </a:r>
          </a:p>
          <a:p>
            <a:r>
              <a:rPr lang="en-US" sz="20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How the Work Plan will approach intersection of ag lands with critical areas</a:t>
            </a: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2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52" y="131925"/>
            <a:ext cx="1134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Working Conceptual Framework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352" y="1097012"/>
            <a:ext cx="113456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Skeleton VSP approach for Mason County</a:t>
            </a:r>
          </a:p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Keeping it super simple (KISS) in structure</a:t>
            </a:r>
          </a:p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Focus stays on ensure agricultural viability</a:t>
            </a:r>
          </a:p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Emphasizing the voluntary aspects of enhancement</a:t>
            </a:r>
          </a:p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Build a program that will become empowered through Work Group &amp; participant leadership</a:t>
            </a:r>
          </a:p>
        </p:txBody>
      </p:sp>
    </p:spTree>
    <p:extLst>
      <p:ext uri="{BB962C8B-B14F-4D97-AF65-F5344CB8AC3E}">
        <p14:creationId xmlns:p14="http://schemas.microsoft.com/office/powerpoint/2010/main" val="119640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188" y="1243214"/>
            <a:ext cx="106240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Mason County VSP Goals</a:t>
            </a:r>
          </a:p>
          <a:p>
            <a:pPr marL="971550" lvl="1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Ensure the viability of agriculture and reduce the conversion of farmland to other uses</a:t>
            </a:r>
          </a:p>
          <a:p>
            <a:pPr marL="971550" lvl="1" indent="-514350">
              <a:spcBef>
                <a:spcPts val="1800"/>
              </a:spcBef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Protect baseline conditions for critical areas measured on a watershed scale as of July 2011</a:t>
            </a:r>
          </a:p>
          <a:p>
            <a:pPr marL="971550" lvl="1" indent="-514350">
              <a:spcBef>
                <a:spcPts val="3600"/>
              </a:spcBef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Enhance critical areas measured on a watershed scale through voluntary 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352" y="131925"/>
            <a:ext cx="1134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Working Conceptual Framework</a:t>
            </a:r>
          </a:p>
        </p:txBody>
      </p:sp>
    </p:spTree>
    <p:extLst>
      <p:ext uri="{BB962C8B-B14F-4D97-AF65-F5344CB8AC3E}">
        <p14:creationId xmlns:p14="http://schemas.microsoft.com/office/powerpoint/2010/main" val="218129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52" y="131925"/>
            <a:ext cx="1134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Working Conceptual Framework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411" y="1054482"/>
            <a:ext cx="113456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Three goals implemented through four tracks:</a:t>
            </a:r>
          </a:p>
          <a:p>
            <a:pPr marL="971550" lvl="1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Individual Stewardship Plans</a:t>
            </a:r>
          </a:p>
          <a:p>
            <a:pPr marL="971550" lvl="1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VSP Work Plan Outreach</a:t>
            </a:r>
          </a:p>
          <a:p>
            <a:pPr marL="971550" lvl="1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Monitoring VSP Progress</a:t>
            </a:r>
          </a:p>
          <a:p>
            <a:pPr marL="971550" lvl="1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Program Maintenance</a:t>
            </a:r>
          </a:p>
        </p:txBody>
      </p:sp>
    </p:spTree>
    <p:extLst>
      <p:ext uri="{BB962C8B-B14F-4D97-AF65-F5344CB8AC3E}">
        <p14:creationId xmlns:p14="http://schemas.microsoft.com/office/powerpoint/2010/main" val="110515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52" y="142558"/>
            <a:ext cx="1134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Working Conceptual Framework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402" y="878458"/>
            <a:ext cx="11698704" cy="4536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Individual Stewardship Plans (ISP) – Core of the Program</a:t>
            </a:r>
          </a:p>
          <a:p>
            <a:pPr marL="914400" marR="0" lvl="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 as technical provider markets ISP to ag operators</a:t>
            </a:r>
          </a:p>
          <a:p>
            <a:pPr marL="914400" marR="0" lvl="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Ag operators voluntarily agree to doing ISP</a:t>
            </a:r>
          </a:p>
          <a:p>
            <a:pPr marL="914400" marR="0" lvl="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ISP identifies &amp; addresses ag viability &amp; critical area issues</a:t>
            </a:r>
          </a:p>
          <a:p>
            <a:pPr marL="914400" marR="0" lvl="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ISP uses NRCS-based BMPs for enhancements; others as applicable</a:t>
            </a:r>
          </a:p>
        </p:txBody>
      </p:sp>
    </p:spTree>
    <p:extLst>
      <p:ext uri="{BB962C8B-B14F-4D97-AF65-F5344CB8AC3E}">
        <p14:creationId xmlns:p14="http://schemas.microsoft.com/office/powerpoint/2010/main" val="70123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52" y="142558"/>
            <a:ext cx="1134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Working Conceptual Framework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51" y="1313103"/>
            <a:ext cx="11907124" cy="301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 operator may fully or partially implement ISP with or without assistance (DIY)</a:t>
            </a:r>
          </a:p>
          <a:p>
            <a:pPr marL="91440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CD periodically visits; advises, facilitates connection with other sources on request</a:t>
            </a:r>
          </a:p>
          <a:p>
            <a:pPr marL="914400" marR="0" lvl="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 stays confidential – CD only keeps list of who has one</a:t>
            </a:r>
          </a:p>
        </p:txBody>
      </p:sp>
    </p:spTree>
    <p:extLst>
      <p:ext uri="{BB962C8B-B14F-4D97-AF65-F5344CB8AC3E}">
        <p14:creationId xmlns:p14="http://schemas.microsoft.com/office/powerpoint/2010/main" val="346614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52" y="57497"/>
            <a:ext cx="1134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Working Conceptual Framework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20" y="697705"/>
            <a:ext cx="11907124" cy="604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VSP Outreach – Getting Farmers Involved</a:t>
            </a:r>
          </a:p>
          <a:p>
            <a:pPr marL="91440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VSP Work Group is the “face” of the program with assistance from CD</a:t>
            </a:r>
          </a:p>
          <a:p>
            <a:pPr marL="914400" marR="0" lvl="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Disseminates VSP info – literature, website, presentations</a:t>
            </a:r>
          </a:p>
          <a:p>
            <a:pPr marL="914400" marR="0" lvl="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Work with community orgs &amp; suppliers to connect with small noncommercial ag operators</a:t>
            </a:r>
          </a:p>
          <a:p>
            <a:pPr marL="914400" marR="0" lvl="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Hold annual meetings, farm tours to explain program</a:t>
            </a:r>
          </a:p>
          <a:p>
            <a:pPr marL="914400" marR="0" lvl="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Provide recognition for participating</a:t>
            </a:r>
          </a:p>
          <a:p>
            <a:pPr marL="914400" marR="0" lvl="0" indent="-460375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Font typeface="Wingdings 2" panose="05020102010507070707" pitchFamily="18" charset="2"/>
              <a:buChar char="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Create ag mentorship program with enrolled participants</a:t>
            </a:r>
          </a:p>
        </p:txBody>
      </p:sp>
    </p:spTree>
    <p:extLst>
      <p:ext uri="{BB962C8B-B14F-4D97-AF65-F5344CB8AC3E}">
        <p14:creationId xmlns:p14="http://schemas.microsoft.com/office/powerpoint/2010/main" val="344476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3044</TotalTime>
  <Words>574</Words>
  <Application>Microsoft Office PowerPoint</Application>
  <PresentationFormat>Custom</PresentationFormat>
  <Paragraphs>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Kliem</dc:creator>
  <cp:lastModifiedBy>Barbara Adkins</cp:lastModifiedBy>
  <cp:revision>99</cp:revision>
  <cp:lastPrinted>2017-03-28T22:27:20Z</cp:lastPrinted>
  <dcterms:created xsi:type="dcterms:W3CDTF">2017-02-14T22:53:09Z</dcterms:created>
  <dcterms:modified xsi:type="dcterms:W3CDTF">2017-04-21T21:38:59Z</dcterms:modified>
</cp:coreProperties>
</file>